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slide34.xml" ContentType="application/vnd.openxmlformats-officedocument.presentationml.slide+xml"/>
  <Override PartName="/ppt/slides/slide13.xml" ContentType="application/vnd.openxmlformats-officedocument.presentationml.slide+xml"/>
  <Override PartName="/ppt/slides/slide35.xml" ContentType="application/vnd.openxmlformats-officedocument.presentationml.slide+xml"/>
  <Override PartName="/ppt/slides/slide14.xml" ContentType="application/vnd.openxmlformats-officedocument.presentationml.slide+xml"/>
  <Override PartName="/ppt/slides/slide3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media/image1.jpeg" ContentType="image/jpeg"/>
  <Override PartName="/ppt/media/image2.png" ContentType="image/png"/>
  <Override PartName="/ppt/media/image7.jpeg" ContentType="image/jpeg"/>
  <Override PartName="/ppt/media/image3.png" ContentType="image/png"/>
  <Override PartName="/ppt/media/image4.png" ContentType="image/png"/>
  <Override PartName="/ppt/media/image5.png" ContentType="image/png"/>
  <Override PartName="/ppt/media/image6.png" ContentType="image/png"/>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B5514FD0-1962-4610-B1E5-FDB51E2EAF4D}" type="slidenum">
              <a:t>&lt;#&gt;</a:t>
            </a:fld>
          </a:p>
        </p:txBody>
      </p:sp>
      <p:sp>
        <p:nvSpPr>
          <p:cNvPr id="4" name="PlaceHolder 3"/>
          <p:cNvSpPr>
            <a:spLocks noGrp="1"/>
          </p:cNvSpPr>
          <p:nvPr>
            <p:ph type="dt" idx="1"/>
          </p:nvPr>
        </p:nvSpPr>
        <p:spPr/>
        <p:txBody>
          <a:bodyPr/>
          <a:p>
            <a:r>
              <a:rPr lang="de-DE"/>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de-DE" sz="1800" spc="-1" strike="noStrike">
              <a:solidFill>
                <a:srgbClr val="000000"/>
              </a:solidFill>
              <a:latin typeface="Calibri"/>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A884D588-7083-476A-96D1-6A4637252030}" type="slidenum">
              <a:t>&lt;#&gt;</a:t>
            </a:fld>
          </a:p>
        </p:txBody>
      </p:sp>
      <p:sp>
        <p:nvSpPr>
          <p:cNvPr id="7" name="PlaceHolder 6"/>
          <p:cNvSpPr>
            <a:spLocks noGrp="1"/>
          </p:cNvSpPr>
          <p:nvPr>
            <p:ph type="dt" idx="1"/>
          </p:nvPr>
        </p:nvSpPr>
        <p:spPr/>
        <p:txBody>
          <a:bodyPr/>
          <a:p>
            <a:r>
              <a:rPr lang="de-DE"/>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de-DE" sz="1800" spc="-1" strike="noStrike">
              <a:solidFill>
                <a:srgbClr val="000000"/>
              </a:solidFill>
              <a:latin typeface="Calibri"/>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5F465D07-3E4A-463B-9DD3-7A4687AE7793}" type="slidenum">
              <a:t>&lt;#&gt;</a:t>
            </a:fld>
          </a:p>
        </p:txBody>
      </p:sp>
      <p:sp>
        <p:nvSpPr>
          <p:cNvPr id="9" name="PlaceHolder 8"/>
          <p:cNvSpPr>
            <a:spLocks noGrp="1"/>
          </p:cNvSpPr>
          <p:nvPr>
            <p:ph type="dt" idx="1"/>
          </p:nvPr>
        </p:nvSpPr>
        <p:spPr/>
        <p:txBody>
          <a:bodyPr/>
          <a:p>
            <a:r>
              <a:rPr lang="de-DE"/>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de-DE" sz="1800" spc="-1" strike="noStrike">
              <a:solidFill>
                <a:srgbClr val="000000"/>
              </a:solidFill>
              <a:latin typeface="Calibri"/>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1ED0DC7A-AF34-4E73-9AF3-08DC31574723}" type="slidenum">
              <a:t>&lt;#&gt;</a:t>
            </a:fld>
          </a:p>
        </p:txBody>
      </p:sp>
      <p:sp>
        <p:nvSpPr>
          <p:cNvPr id="11" name="PlaceHolder 10"/>
          <p:cNvSpPr>
            <a:spLocks noGrp="1"/>
          </p:cNvSpPr>
          <p:nvPr>
            <p:ph type="dt" idx="1"/>
          </p:nvPr>
        </p:nvSpPr>
        <p:spPr/>
        <p:txBody>
          <a:bodyPr/>
          <a:p>
            <a:r>
              <a:rPr lang="de-DE"/>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de-DE"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DE8C977-9AE6-4661-ADA9-81158EACF06C}" type="slidenum">
              <a:t>&lt;#&gt;</a:t>
            </a:fld>
          </a:p>
        </p:txBody>
      </p:sp>
      <p:sp>
        <p:nvSpPr>
          <p:cNvPr id="6" name="PlaceHolder 5"/>
          <p:cNvSpPr>
            <a:spLocks noGrp="1"/>
          </p:cNvSpPr>
          <p:nvPr>
            <p:ph type="dt" idx="1"/>
          </p:nvPr>
        </p:nvSpPr>
        <p:spPr/>
        <p:txBody>
          <a:bodyPr/>
          <a:p>
            <a:r>
              <a:rPr lang="de-DE"/>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de-DE" sz="1800" spc="-1" strike="noStrike">
              <a:solidFill>
                <a:srgbClr val="000000"/>
              </a:solidFill>
              <a:latin typeface="Calibri"/>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8330589-DA18-45A3-BF2D-37E381C68D9D}" type="slidenum">
              <a:t>&lt;#&gt;</a:t>
            </a:fld>
          </a:p>
        </p:txBody>
      </p:sp>
      <p:sp>
        <p:nvSpPr>
          <p:cNvPr id="6" name="PlaceHolder 5"/>
          <p:cNvSpPr>
            <a:spLocks noGrp="1"/>
          </p:cNvSpPr>
          <p:nvPr>
            <p:ph type="dt" idx="1"/>
          </p:nvPr>
        </p:nvSpPr>
        <p:spPr/>
        <p:txBody>
          <a:bodyPr/>
          <a:p>
            <a:r>
              <a:rPr lang="de-DE"/>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de-DE" sz="1800" spc="-1" strike="noStrike">
              <a:solidFill>
                <a:srgbClr val="000000"/>
              </a:solidFill>
              <a:latin typeface="Calibri"/>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372FDC2-AA38-4C43-A40A-FF7F2E95F4D0}" type="slidenum">
              <a:t>&lt;#&gt;</a:t>
            </a:fld>
          </a:p>
        </p:txBody>
      </p:sp>
      <p:sp>
        <p:nvSpPr>
          <p:cNvPr id="7" name="PlaceHolder 6"/>
          <p:cNvSpPr>
            <a:spLocks noGrp="1"/>
          </p:cNvSpPr>
          <p:nvPr>
            <p:ph type="dt" idx="1"/>
          </p:nvPr>
        </p:nvSpPr>
        <p:spPr/>
        <p:txBody>
          <a:bodyPr/>
          <a:p>
            <a:r>
              <a:rPr lang="de-DE"/>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de-DE"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C0001025-DE90-4913-9F79-3C343DD6BD5F}" type="slidenum">
              <a:t>&lt;#&gt;</a:t>
            </a:fld>
          </a:p>
        </p:txBody>
      </p:sp>
      <p:sp>
        <p:nvSpPr>
          <p:cNvPr id="5" name="PlaceHolder 4"/>
          <p:cNvSpPr>
            <a:spLocks noGrp="1"/>
          </p:cNvSpPr>
          <p:nvPr>
            <p:ph type="dt" idx="1"/>
          </p:nvPr>
        </p:nvSpPr>
        <p:spPr/>
        <p:txBody>
          <a:bodyPr/>
          <a:p>
            <a:r>
              <a:rPr lang="de-DE"/>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endParaRPr b="0" lang="de-DE"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1575B504-BA48-4233-BC51-0CE4E62A4CD5}" type="slidenum">
              <a:t>&lt;#&gt;</a:t>
            </a:fld>
          </a:p>
        </p:txBody>
      </p:sp>
      <p:sp>
        <p:nvSpPr>
          <p:cNvPr id="5" name="PlaceHolder 4"/>
          <p:cNvSpPr>
            <a:spLocks noGrp="1"/>
          </p:cNvSpPr>
          <p:nvPr>
            <p:ph type="dt" idx="1"/>
          </p:nvPr>
        </p:nvSpPr>
        <p:spPr/>
        <p:txBody>
          <a:bodyPr/>
          <a:p>
            <a:r>
              <a:rPr lang="de-DE"/>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de-DE" sz="1800" spc="-1" strike="noStrike">
              <a:solidFill>
                <a:srgbClr val="000000"/>
              </a:solidFill>
              <a:latin typeface="Calibri"/>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75387527-7A53-4212-BE8B-B3E3718FC58F}" type="slidenum">
              <a:t>&lt;#&gt;</a:t>
            </a:fld>
          </a:p>
        </p:txBody>
      </p:sp>
      <p:sp>
        <p:nvSpPr>
          <p:cNvPr id="8" name="PlaceHolder 7"/>
          <p:cNvSpPr>
            <a:spLocks noGrp="1"/>
          </p:cNvSpPr>
          <p:nvPr>
            <p:ph type="dt" idx="1"/>
          </p:nvPr>
        </p:nvSpPr>
        <p:spPr/>
        <p:txBody>
          <a:bodyPr/>
          <a:p>
            <a:r>
              <a:rPr lang="de-DE"/>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de-DE" sz="1800" spc="-1" strike="noStrike">
              <a:solidFill>
                <a:srgbClr val="000000"/>
              </a:solidFill>
              <a:latin typeface="Calibri"/>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2C4A586F-9EF8-47AA-88D2-21192820E4EC}" type="slidenum">
              <a:t>&lt;#&gt;</a:t>
            </a:fld>
          </a:p>
        </p:txBody>
      </p:sp>
      <p:sp>
        <p:nvSpPr>
          <p:cNvPr id="8" name="PlaceHolder 7"/>
          <p:cNvSpPr>
            <a:spLocks noGrp="1"/>
          </p:cNvSpPr>
          <p:nvPr>
            <p:ph type="dt" idx="1"/>
          </p:nvPr>
        </p:nvSpPr>
        <p:spPr/>
        <p:txBody>
          <a:bodyPr/>
          <a:p>
            <a:r>
              <a:rPr lang="de-DE"/>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de-DE" sz="1800" spc="-1" strike="noStrike">
              <a:solidFill>
                <a:srgbClr val="000000"/>
              </a:solidFill>
              <a:latin typeface="Calibri"/>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8ADE3004-5B35-4D61-85C3-A3406367F411}" type="slidenum">
              <a:t>&lt;#&gt;</a:t>
            </a:fld>
          </a:p>
        </p:txBody>
      </p:sp>
      <p:sp>
        <p:nvSpPr>
          <p:cNvPr id="8" name="PlaceHolder 7"/>
          <p:cNvSpPr>
            <a:spLocks noGrp="1"/>
          </p:cNvSpPr>
          <p:nvPr>
            <p:ph type="dt" idx="1"/>
          </p:nvPr>
        </p:nvSpPr>
        <p:spPr/>
        <p:txBody>
          <a:bodyPr/>
          <a:p>
            <a:r>
              <a:rPr lang="de-DE"/>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de-DE" sz="4400" spc="-1" strike="noStrike">
                <a:solidFill>
                  <a:srgbClr val="000000"/>
                </a:solidFill>
                <a:latin typeface="Calibri Light"/>
              </a:rPr>
              <a:t>Titelmasterformat durch Klicken bearbeiten</a:t>
            </a:r>
            <a:endParaRPr b="0" lang="de-DE" sz="4400" spc="-1" strike="noStrike">
              <a:solidFill>
                <a:srgbClr val="000000"/>
              </a:solidFill>
              <a:latin typeface="Calibri"/>
            </a:endParaRPr>
          </a:p>
        </p:txBody>
      </p:sp>
      <p:sp>
        <p:nvSpPr>
          <p:cNvPr id="1" name="PlaceHolder 2"/>
          <p:cNvSpPr>
            <a:spLocks noGrp="1"/>
          </p:cNvSpPr>
          <p:nvPr>
            <p:ph type="body"/>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Textmasterformat bearbeiten</a:t>
            </a:r>
            <a:endParaRPr b="0" lang="de-DE"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2400" spc="-1" strike="noStrike">
                <a:solidFill>
                  <a:srgbClr val="000000"/>
                </a:solidFill>
                <a:latin typeface="Calibri"/>
              </a:rPr>
              <a:t>Zweite Ebene</a:t>
            </a:r>
            <a:endParaRPr b="0" lang="de-DE" sz="2400" spc="-1" strike="noStrike">
              <a:solidFill>
                <a:srgbClr val="000000"/>
              </a:solidFill>
              <a:latin typeface="Calibri"/>
            </a:endParaRPr>
          </a:p>
          <a:p>
            <a:pPr lvl="2" marL="1143000" indent="-228600">
              <a:lnSpc>
                <a:spcPct val="90000"/>
              </a:lnSpc>
              <a:spcBef>
                <a:spcPts val="499"/>
              </a:spcBef>
              <a:buClr>
                <a:srgbClr val="000000"/>
              </a:buClr>
              <a:buFont typeface="Arial"/>
              <a:buChar char="•"/>
            </a:pPr>
            <a:r>
              <a:rPr b="0" lang="de-DE" sz="2000" spc="-1" strike="noStrike">
                <a:solidFill>
                  <a:srgbClr val="000000"/>
                </a:solidFill>
                <a:latin typeface="Calibri"/>
              </a:rPr>
              <a:t>Dritte Ebene</a:t>
            </a:r>
            <a:endParaRPr b="0" lang="de-DE" sz="2000" spc="-1" strike="noStrike">
              <a:solidFill>
                <a:srgbClr val="000000"/>
              </a:solidFill>
              <a:latin typeface="Calibri"/>
            </a:endParaRPr>
          </a:p>
          <a:p>
            <a:pPr lvl="3" marL="1600200" indent="-228600">
              <a:lnSpc>
                <a:spcPct val="90000"/>
              </a:lnSpc>
              <a:spcBef>
                <a:spcPts val="499"/>
              </a:spcBef>
              <a:buClr>
                <a:srgbClr val="000000"/>
              </a:buClr>
              <a:buFont typeface="Arial"/>
              <a:buChar char="•"/>
            </a:pPr>
            <a:r>
              <a:rPr b="0" lang="de-DE" sz="1800" spc="-1" strike="noStrike">
                <a:solidFill>
                  <a:srgbClr val="000000"/>
                </a:solidFill>
                <a:latin typeface="Calibri"/>
              </a:rPr>
              <a:t>Vierte Ebene</a:t>
            </a:r>
            <a:endParaRPr b="0" lang="de-DE" sz="1800" spc="-1" strike="noStrike">
              <a:solidFill>
                <a:srgbClr val="000000"/>
              </a:solidFill>
              <a:latin typeface="Calibri"/>
            </a:endParaRPr>
          </a:p>
          <a:p>
            <a:pPr lvl="4" marL="2057400" indent="-228600">
              <a:lnSpc>
                <a:spcPct val="90000"/>
              </a:lnSpc>
              <a:spcBef>
                <a:spcPts val="499"/>
              </a:spcBef>
              <a:buClr>
                <a:srgbClr val="000000"/>
              </a:buClr>
              <a:buFont typeface="Arial"/>
              <a:buChar char="•"/>
            </a:pPr>
            <a:r>
              <a:rPr b="0" lang="de-DE" sz="1800" spc="-1" strike="noStrike">
                <a:solidFill>
                  <a:srgbClr val="000000"/>
                </a:solidFill>
                <a:latin typeface="Calibri"/>
              </a:rPr>
              <a:t>Fünfte Ebene</a:t>
            </a:r>
            <a:endParaRPr b="0" lang="de-DE" sz="1800" spc="-1" strike="noStrike">
              <a:solidFill>
                <a:srgbClr val="000000"/>
              </a:solidFill>
              <a:latin typeface="Calibri"/>
            </a:endParaRPr>
          </a:p>
        </p:txBody>
      </p:sp>
      <p:sp>
        <p:nvSpPr>
          <p:cNvPr id="2" name="PlaceHolder 3"/>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b="0" lang="de-DE" sz="1200" spc="-1" strike="noStrike">
                <a:solidFill>
                  <a:srgbClr val="8b8b8b"/>
                </a:solidFill>
                <a:latin typeface="Calibri"/>
              </a:defRPr>
            </a:lvl1pPr>
          </a:lstStyle>
          <a:p>
            <a:pPr indent="0">
              <a:lnSpc>
                <a:spcPct val="100000"/>
              </a:lnSpc>
              <a:buNone/>
            </a:pPr>
            <a:r>
              <a:rPr b="0" lang="de-DE" sz="1200" spc="-1" strike="noStrike">
                <a:solidFill>
                  <a:srgbClr val="8b8b8b"/>
                </a:solidFill>
                <a:latin typeface="Calibri"/>
              </a:rPr>
              <a:t> </a:t>
            </a:r>
            <a:endParaRPr b="0" lang="de-DE" sz="1200" spc="-1" strike="noStrike">
              <a:solidFill>
                <a:srgbClr val="000000"/>
              </a:solidFill>
              <a:latin typeface="Times New Roman"/>
            </a:endParaRPr>
          </a:p>
        </p:txBody>
      </p:sp>
      <p:sp>
        <p:nvSpPr>
          <p:cNvPr id="3" name="PlaceHolder 4"/>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 </a:t>
            </a:r>
            <a:endParaRPr b="0" lang="de-DE" sz="1400" spc="-1" strike="noStrike">
              <a:solidFill>
                <a:srgbClr val="000000"/>
              </a:solidFill>
              <a:latin typeface="Times New Roman"/>
            </a:endParaRPr>
          </a:p>
        </p:txBody>
      </p:sp>
      <p:sp>
        <p:nvSpPr>
          <p:cNvPr id="4" name="PlaceHolder 5"/>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de-DE" sz="1200" spc="-1" strike="noStrike">
                <a:solidFill>
                  <a:srgbClr val="8b8b8b"/>
                </a:solidFill>
                <a:latin typeface="Calibri"/>
              </a:defRPr>
            </a:lvl1pPr>
          </a:lstStyle>
          <a:p>
            <a:pPr indent="0" algn="r">
              <a:lnSpc>
                <a:spcPct val="100000"/>
              </a:lnSpc>
              <a:buNone/>
            </a:pPr>
            <a:fld id="{00271E37-1498-4B3F-8A6A-AFD5617313DB}" type="slidenum">
              <a:rPr b="0" lang="de-DE" sz="1200" spc="-1" strike="noStrike">
                <a:solidFill>
                  <a:srgbClr val="8b8b8b"/>
                </a:solidFill>
                <a:latin typeface="Calibri"/>
              </a:rPr>
              <a:t>4</a:t>
            </a:fld>
            <a:endParaRPr b="0" lang="de-D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hyperlink" Target="https://www.steuertipps.de/steuererklaerung-finanzamt/steueraenderung/erbschaftsteuer-aenderungen-bei-der-immobilienbewertung-ab-2023" TargetMode="External"/><Relationship Id="rId2" Type="http://schemas.openxmlformats.org/officeDocument/2006/relationships/hyperlink" Target="https://www.haufe.de/recht/deutsches-anwalt-office-premium/niessbrauch-und-wohnrecht-als-grundstuecksbelastungen_idesk_PI17574_HI11639189.html" TargetMode="External"/><Relationship Id="rId3" Type="http://schemas.openxmlformats.org/officeDocument/2006/relationships/hyperlink" Target="https://de.wikipedia.org/wiki/Eigent&#252;mergrundschuld" TargetMode="External"/><Relationship Id="rId4" Type="http://schemas.openxmlformats.org/officeDocument/2006/relationships/hyperlink" Target="https://www.fch-gruppe.de/abtretung-von-briefgrundschulden-des-einen-freud-des-anderen-leid/" TargetMode="External"/><Relationship Id="rId5"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hyperlink" Target="https://altersvorsorge-neu-gedacht.de/606942/Eine-Vermoegensabgabe-kommt-auch-ohne-EU-Vermoegensregister" TargetMode="External"/><Relationship Id="rId2" Type="http://schemas.openxmlformats.org/officeDocument/2006/relationships/hyperlink" Target="https://www.immobilien-erfahrung.de/lastenausgleich-2025-vermoegensabgabe-eu-weites-vermoegensregister-folgen-szenarien/" TargetMode="External"/><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hyperlink" Target="https://www.anti-spiegel.ru/2022/maximal-10-000-euro-die-eu-schraenkt-die-benutzung-von-bargeld-weiter-ein/?doing_wp_cron=1670800378.2559309005737304687500" TargetMode="External"/><Relationship Id="rId2" Type="http://schemas.openxmlformats.org/officeDocument/2006/relationships/hyperlink" Target="https://finanzmarktwelt.de/bargeld-abschaffen-nein-sie-koennen-bloss-nicht-mehr-bar-bezahlen-225327/" TargetMode="External"/><Relationship Id="rId3" Type="http://schemas.openxmlformats.org/officeDocument/2006/relationships/hyperlink" Target="https://www.tichyseinblick.de/kolumnen/knauss-kontert/lindner-digitales-bargeld/" TargetMode="External"/><Relationship Id="rId4" Type="http://schemas.openxmlformats.org/officeDocument/2006/relationships/hyperlink" Target="https://de.wikipedia.org/wiki/Better_Than_Cash_Alliance" TargetMode="External"/><Relationship Id="rId5" Type="http://schemas.openxmlformats.org/officeDocument/2006/relationships/hyperlink" Target="https://auf1.tv/berlin-mitte-auf1/ernst-wolff-das-ziel-ist-die-unbedingte-abschaffung-des-bargelds" TargetMode="External"/><Relationship Id="rId6"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hyperlink" Target="https://reitschuster.de/post/faeser-will-bargeld-verbot-ab-10-000-euro/" TargetMode="External"/><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hyperlink" Target="https://www.bundestag.de/resource/blob/878172/81fd2631b671b96d1e70dd09473e1788/WD-4-100-21-pdf-data.pdf" TargetMode="External"/><Relationship Id="rId2" Type="http://schemas.openxmlformats.org/officeDocument/2006/relationships/hyperlink" Target="https://deutsche-wirtschafts-nachrichten.de/516703/SAG-Legale-Enteignung-durch-ein-weitgehend-unbekanntes-Gesetz" TargetMode="External"/><Relationship Id="rId3"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hyperlink" Target="https://www.anwalt.de/rechtstipps/bedeutung-des-314-vag-89-vag-im-zusammenhang-mit-betrieblicher-altersversorgung-191327.html" TargetMode="External"/><Relationship Id="rId2" Type="http://schemas.openxmlformats.org/officeDocument/2006/relationships/hyperlink" Target="https://wohlstandsentfaltung.de/enteignung-lebensversicherung/" TargetMode="External"/><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hyperlink" Target="https://locos.de/cac-klausel/#:~:text=Was%20ist%20die%20CAC-Klausel%3F%20CAC-Klausel%20%28%20Collective%20Action,den%20meisten%20klassichen%20Lebens-und%20Rentenversicherungen%20stecken%20diese%20Papiere" TargetMode="External"/><Relationship Id="rId2" Type="http://schemas.openxmlformats.org/officeDocument/2006/relationships/hyperlink" Target="https://www.focus.de/finanzen/experten/weik_und_friedrich/geld-in-gefahr-naechste-schritte-enteignung-und-hoehere-steuern_id_4453095.html" TargetMode="External"/><Relationship Id="rId3"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hyperlink" Target="mailto:kontakt@ra-kohwagner.de" TargetMode="External"/><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hyperlink" Target="https://www.bundestag.de/resource/blob/915096/ab0545a6337cf229410d6e5c50fc196d/WD-4-090-22-pdf-data.pdf" TargetMode="External"/><Relationship Id="rId2" Type="http://schemas.openxmlformats.org/officeDocument/2006/relationships/hyperlink" Target="https://de.wikipedia.org/wiki/Lastenausgleichsgesetz" TargetMode="External"/><Relationship Id="rId3" Type="http://schemas.openxmlformats.org/officeDocument/2006/relationships/hyperlink" Target="http://www.gesetze-im-internet.de/gg/art_106.html#:~:text=Grundgesetz%20f&#252;r%20die%20Bundesrepublik%20Deutschland.%0B&#160;%20&#160;%20&#160;%20&#160;%20%20Art%20106.%20%281%29,oder%20nach%20Absatz%206%20den%20Gemeinden%20zustehen%2C%203." TargetMode="External"/><Relationship Id="rId4" Type="http://schemas.openxmlformats.org/officeDocument/2006/relationships/hyperlink" Target="http://www.gesetze-im-internet.de/gg/art_106.html" TargetMode="External"/><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de-DE" sz="4400" spc="-1" strike="noStrike">
                <a:solidFill>
                  <a:srgbClr val="000000"/>
                </a:solidFill>
                <a:latin typeface="Calibri Light"/>
              </a:rPr>
              <a:t>…</a:t>
            </a:r>
            <a:endParaRPr b="0" lang="de-DE" sz="4400" spc="-1" strike="noStrike">
              <a:solidFill>
                <a:srgbClr val="000000"/>
              </a:solidFill>
              <a:latin typeface="Calibri"/>
            </a:endParaRPr>
          </a:p>
        </p:txBody>
      </p:sp>
      <p:pic>
        <p:nvPicPr>
          <p:cNvPr id="42" name="Inhaltsplatzhalter 4" descr=""/>
          <p:cNvPicPr/>
          <p:nvPr/>
        </p:nvPicPr>
        <p:blipFill>
          <a:blip r:embed="rId1"/>
          <a:stretch/>
        </p:blipFill>
        <p:spPr>
          <a:xfrm>
            <a:off x="320400" y="382680"/>
            <a:ext cx="10555920" cy="70455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1" lang="de-DE" sz="1600" spc="-1" strike="noStrike">
                <a:solidFill>
                  <a:srgbClr val="000000"/>
                </a:solidFill>
                <a:latin typeface="Calibri Light"/>
              </a:rPr>
              <a:t>Text der Veröffentlichung des Bundesarbeitsministerium zu Erweiterung des Lastenausgleich; durch Schutzimpfung Geschädigte</a:t>
            </a:r>
            <a:br>
              <a:rPr sz="1600"/>
            </a:br>
            <a:br>
              <a:rPr sz="1600"/>
            </a:br>
            <a:r>
              <a:rPr b="1" lang="de-DE" sz="1600" spc="-1" strike="noStrike">
                <a:solidFill>
                  <a:srgbClr val="000000"/>
                </a:solidFill>
                <a:latin typeface="Calibri Light"/>
              </a:rPr>
              <a:t>ÄNDERUNG VOM DEZEMBER 2019 – den Jahr vor der Pandemie.</a:t>
            </a:r>
            <a:endParaRPr b="0" lang="de-DE" sz="1600" spc="-1" strike="noStrike">
              <a:solidFill>
                <a:srgbClr val="000000"/>
              </a:solidFill>
              <a:latin typeface="Calibri"/>
            </a:endParaRPr>
          </a:p>
        </p:txBody>
      </p:sp>
      <p:sp>
        <p:nvSpPr>
          <p:cNvPr id="61" name="PlaceHolder 2"/>
          <p:cNvSpPr>
            <a:spLocks noGrp="1"/>
          </p:cNvSpPr>
          <p:nvPr>
            <p:ph/>
          </p:nvPr>
        </p:nvSpPr>
        <p:spPr>
          <a:xfrm>
            <a:off x="838080" y="2011680"/>
            <a:ext cx="10767240" cy="3978720"/>
          </a:xfrm>
          <a:prstGeom prst="rect">
            <a:avLst/>
          </a:prstGeom>
          <a:solidFill>
            <a:srgbClr val="ffffff"/>
          </a:solidFill>
          <a:ln w="0">
            <a:noFill/>
          </a:ln>
        </p:spPr>
        <p:txBody>
          <a:bodyPr numCol="1" spcCol="0" anchor="ctr">
            <a:noAutofit/>
          </a:bodyPr>
          <a:p>
            <a:pPr indent="0">
              <a:lnSpc>
                <a:spcPct val="100000"/>
              </a:lnSpc>
              <a:buNone/>
              <a:tabLst>
                <a:tab algn="l" pos="0"/>
              </a:tabLst>
            </a:pPr>
            <a:r>
              <a:rPr b="0" lang="de-DE" sz="1600" spc="-1" strike="noStrike">
                <a:solidFill>
                  <a:srgbClr val="083358"/>
                </a:solidFill>
                <a:latin typeface="BundesSans"/>
              </a:rPr>
              <a:t>Insgesamt wird im SGB XIV ab dem 1. Januar 2024 die Lebenssituation von</a:t>
            </a:r>
            <a:endParaRPr b="0" lang="de-DE" sz="1600" spc="-1" strike="noStrike">
              <a:solidFill>
                <a:srgbClr val="000000"/>
              </a:solidFill>
              <a:latin typeface="Calibri"/>
            </a:endParaRPr>
          </a:p>
          <a:p>
            <a:pPr>
              <a:lnSpc>
                <a:spcPct val="100000"/>
              </a:lnSpc>
              <a:buClr>
                <a:srgbClr val="083358"/>
              </a:buClr>
              <a:buFont typeface="Symbol" charset="2"/>
              <a:buChar char=""/>
              <a:tabLst>
                <a:tab algn="l" pos="0"/>
              </a:tabLst>
            </a:pPr>
            <a:r>
              <a:rPr b="0" lang="de-DE" sz="1600" spc="-1" strike="noStrike">
                <a:solidFill>
                  <a:srgbClr val="083358"/>
                </a:solidFill>
                <a:latin typeface="BundesSans"/>
              </a:rPr>
              <a:t>Gewaltopfern einschließlich Terroropfern,</a:t>
            </a:r>
            <a:endParaRPr b="0" lang="de-DE" sz="1600" spc="-1" strike="noStrike">
              <a:solidFill>
                <a:srgbClr val="000000"/>
              </a:solidFill>
              <a:latin typeface="Calibri"/>
            </a:endParaRPr>
          </a:p>
          <a:p>
            <a:pPr>
              <a:lnSpc>
                <a:spcPct val="100000"/>
              </a:lnSpc>
              <a:buClr>
                <a:srgbClr val="083358"/>
              </a:buClr>
              <a:buFont typeface="Symbol" charset="2"/>
              <a:buChar char=""/>
              <a:tabLst>
                <a:tab algn="l" pos="0"/>
              </a:tabLst>
            </a:pPr>
            <a:r>
              <a:rPr b="0" lang="de-DE" sz="1600" spc="-1" strike="noStrike">
                <a:solidFill>
                  <a:srgbClr val="083358"/>
                </a:solidFill>
                <a:latin typeface="BundesSans"/>
              </a:rPr>
              <a:t>derzeitigen und künftigen Opfern von Kriegsauswirkungen beider Weltkriege,</a:t>
            </a:r>
            <a:endParaRPr b="0" lang="de-DE" sz="1600" spc="-1" strike="noStrike">
              <a:solidFill>
                <a:srgbClr val="000000"/>
              </a:solidFill>
              <a:latin typeface="Calibri"/>
            </a:endParaRPr>
          </a:p>
          <a:p>
            <a:pPr>
              <a:lnSpc>
                <a:spcPct val="100000"/>
              </a:lnSpc>
              <a:buClr>
                <a:srgbClr val="083358"/>
              </a:buClr>
              <a:buFont typeface="Symbol" charset="2"/>
              <a:buChar char=""/>
              <a:tabLst>
                <a:tab algn="l" pos="0"/>
              </a:tabLst>
            </a:pPr>
            <a:r>
              <a:rPr b="0" lang="de-DE" sz="1600" spc="-1" strike="noStrike">
                <a:solidFill>
                  <a:srgbClr val="083358"/>
                </a:solidFill>
                <a:latin typeface="BundesSans"/>
              </a:rPr>
              <a:t>Geschädigten durch Ereignisse im Zusammenhang mit der Ableistung des Zivildienstes und</a:t>
            </a:r>
            <a:endParaRPr b="0" lang="de-DE" sz="1600" spc="-1" strike="noStrike">
              <a:solidFill>
                <a:srgbClr val="000000"/>
              </a:solidFill>
              <a:latin typeface="Calibri"/>
            </a:endParaRPr>
          </a:p>
          <a:p>
            <a:pPr>
              <a:lnSpc>
                <a:spcPct val="100000"/>
              </a:lnSpc>
              <a:buClr>
                <a:srgbClr val="ff0000"/>
              </a:buClr>
              <a:buFont typeface="Symbol" charset="2"/>
              <a:buChar char=""/>
              <a:tabLst>
                <a:tab algn="l" pos="0"/>
              </a:tabLst>
            </a:pPr>
            <a:r>
              <a:rPr b="0" lang="de-DE" sz="1600" spc="-1" strike="noStrike">
                <a:solidFill>
                  <a:srgbClr val="ff0000"/>
                </a:solidFill>
                <a:latin typeface="BundesSans"/>
              </a:rPr>
              <a:t>durch Schutzimpfungen Geschädigten</a:t>
            </a:r>
            <a:endParaRPr b="0" lang="de-DE" sz="1600" spc="-1" strike="noStrike">
              <a:solidFill>
                <a:srgbClr val="000000"/>
              </a:solidFill>
              <a:latin typeface="Calibri"/>
            </a:endParaRPr>
          </a:p>
          <a:p>
            <a:pPr indent="0">
              <a:lnSpc>
                <a:spcPct val="100000"/>
              </a:lnSpc>
              <a:buNone/>
              <a:tabLst>
                <a:tab algn="l" pos="0"/>
              </a:tabLst>
            </a:pPr>
            <a:r>
              <a:rPr b="0" lang="de-DE" sz="1600" spc="-1" strike="noStrike">
                <a:solidFill>
                  <a:srgbClr val="083358"/>
                </a:solidFill>
                <a:latin typeface="BundesSans"/>
              </a:rPr>
              <a:t>sowie ihrer Angehörigen und Hinterbliebenen deutlich verbessert.</a:t>
            </a:r>
            <a:endParaRPr b="0" lang="de-DE" sz="1600" spc="-1" strike="noStrike">
              <a:solidFill>
                <a:srgbClr val="000000"/>
              </a:solidFill>
              <a:latin typeface="Calibri"/>
            </a:endParaRPr>
          </a:p>
          <a:p>
            <a:pPr indent="0">
              <a:lnSpc>
                <a:spcPct val="100000"/>
              </a:lnSpc>
              <a:buNone/>
              <a:tabLst>
                <a:tab algn="l" pos="0"/>
              </a:tabLst>
            </a:pPr>
            <a:r>
              <a:rPr b="0" lang="de-DE" sz="1600" spc="-1" strike="noStrike">
                <a:solidFill>
                  <a:srgbClr val="083358"/>
                </a:solidFill>
                <a:latin typeface="BundesSans"/>
              </a:rPr>
              <a:t>Den Berechtigten sollen alle Hilfen bereitgestellt werden, die notwendig sind, damit sie so schnell wie möglich wieder</a:t>
            </a:r>
            <a:endParaRPr b="0" lang="de-DE" sz="1600" spc="-1" strike="noStrike">
              <a:solidFill>
                <a:srgbClr val="000000"/>
              </a:solidFill>
              <a:latin typeface="Calibri"/>
            </a:endParaRPr>
          </a:p>
          <a:p>
            <a:pPr indent="0">
              <a:lnSpc>
                <a:spcPct val="100000"/>
              </a:lnSpc>
              <a:buNone/>
              <a:tabLst>
                <a:tab algn="l" pos="0"/>
              </a:tabLst>
            </a:pPr>
            <a:r>
              <a:rPr b="0" lang="de-DE" sz="1600" spc="-1" strike="noStrike">
                <a:solidFill>
                  <a:srgbClr val="083358"/>
                </a:solidFill>
                <a:latin typeface="BundesSans"/>
              </a:rPr>
              <a:t> </a:t>
            </a:r>
            <a:r>
              <a:rPr b="0" lang="de-DE" sz="1600" spc="-1" strike="noStrike">
                <a:solidFill>
                  <a:srgbClr val="083358"/>
                </a:solidFill>
                <a:latin typeface="BundesSans"/>
              </a:rPr>
              <a:t>in ihren Alltag zurückkehren können und die Folgen der Gewalttat bewältigen.</a:t>
            </a:r>
            <a:endParaRPr b="0" lang="de-DE" sz="1600" spc="-1" strike="noStrike">
              <a:solidFill>
                <a:srgbClr val="000000"/>
              </a:solidFill>
              <a:latin typeface="Calibri"/>
            </a:endParaRPr>
          </a:p>
          <a:p>
            <a:pPr indent="0">
              <a:lnSpc>
                <a:spcPct val="100000"/>
              </a:lnSpc>
              <a:buNone/>
              <a:tabLst>
                <a:tab algn="l" pos="0"/>
              </a:tabLst>
            </a:pPr>
            <a:endParaRPr b="0" lang="de-DE" sz="1600" spc="-1" strike="noStrike">
              <a:solidFill>
                <a:srgbClr val="000000"/>
              </a:solidFill>
              <a:latin typeface="Calibri"/>
            </a:endParaRPr>
          </a:p>
          <a:p>
            <a:pPr indent="0">
              <a:lnSpc>
                <a:spcPct val="100000"/>
              </a:lnSpc>
              <a:buNone/>
              <a:tabLst>
                <a:tab algn="l" pos="0"/>
              </a:tabLst>
            </a:pPr>
            <a:r>
              <a:rPr b="0" lang="de-DE" sz="1600" spc="-1" strike="noStrike">
                <a:solidFill>
                  <a:srgbClr val="083358"/>
                </a:solidFill>
                <a:latin typeface="BundesSans"/>
              </a:rPr>
              <a:t>§§ 1 Abs.2, 14 und 15 SGB XIV   </a:t>
            </a:r>
            <a:endParaRPr b="0" lang="de-DE" sz="1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PlaceHolder 1"/>
          <p:cNvSpPr>
            <a:spLocks noGrp="1"/>
          </p:cNvSpPr>
          <p:nvPr>
            <p:ph type="title"/>
          </p:nvPr>
        </p:nvSpPr>
        <p:spPr>
          <a:xfrm>
            <a:off x="838080" y="365040"/>
            <a:ext cx="10515240" cy="1325160"/>
          </a:xfrm>
          <a:prstGeom prst="rect">
            <a:avLst/>
          </a:prstGeom>
          <a:noFill/>
          <a:ln w="0">
            <a:noFill/>
          </a:ln>
        </p:spPr>
        <p:txBody>
          <a:bodyPr anchor="ctr">
            <a:normAutofit/>
          </a:bodyPr>
          <a:p>
            <a:pPr indent="0">
              <a:lnSpc>
                <a:spcPct val="90000"/>
              </a:lnSpc>
              <a:buNone/>
            </a:pPr>
            <a:r>
              <a:rPr b="1" lang="de-DE" sz="2800" spc="-1" strike="noStrike">
                <a:solidFill>
                  <a:srgbClr val="000000"/>
                </a:solidFill>
                <a:latin typeface="Calibri Light"/>
              </a:rPr>
              <a:t>Welche Vermögenswerte sind betroffen?</a:t>
            </a:r>
            <a:endParaRPr b="0" lang="de-DE" sz="2800" spc="-1" strike="noStrike">
              <a:solidFill>
                <a:srgbClr val="000000"/>
              </a:solidFill>
              <a:latin typeface="Calibri"/>
            </a:endParaRPr>
          </a:p>
        </p:txBody>
      </p:sp>
      <p:sp>
        <p:nvSpPr>
          <p:cNvPr id="63" name="PlaceHolder 2"/>
          <p:cNvSpPr>
            <a:spLocks noGrp="1"/>
          </p:cNvSpPr>
          <p:nvPr>
            <p:ph/>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Es gibt noch keine eindeutigen detaillierten Gesetzestexte / Veröffentlichungen, welche Sachwerte betroffen sein werden.</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Es gibt noch keine eindeutigen detaillierten Gesetzestexte / Veröffentlichungen mit welcher Quote belastet wird.</a:t>
            </a:r>
            <a:endParaRPr b="0" lang="de-DE" sz="2800" spc="-1" strike="noStrike">
              <a:solidFill>
                <a:srgbClr val="000000"/>
              </a:solidFill>
              <a:latin typeface="Calibri"/>
            </a:endParaRPr>
          </a:p>
          <a:p>
            <a:pPr marL="228600" indent="-228600">
              <a:lnSpc>
                <a:spcPct val="90000"/>
              </a:lnSpc>
              <a:spcBef>
                <a:spcPts val="1001"/>
              </a:spcBef>
              <a:buClr>
                <a:srgbClr val="ff0000"/>
              </a:buClr>
              <a:buFont typeface="Arial"/>
              <a:buChar char="•"/>
            </a:pPr>
            <a:r>
              <a:rPr b="0" lang="de-DE" sz="2800" spc="-1" strike="noStrike">
                <a:solidFill>
                  <a:srgbClr val="ff0000"/>
                </a:solidFill>
                <a:latin typeface="Calibri"/>
              </a:rPr>
              <a:t>Hierzu s.u. EUROPÄISCHES VERMÖGENSREGISTER</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1" lang="de-DE" sz="2800" spc="-1" strike="noStrike">
                <a:solidFill>
                  <a:srgbClr val="000000"/>
                </a:solidFill>
                <a:latin typeface="Calibri"/>
              </a:rPr>
              <a:t>Vermutung: Im Vermögensregister (EU) alle Werte ab 200.000.-€ daher vermutlich gleiche Grenze bei Lastenausgleich / Umsetzung noch unklar. (s.u. europäisches Vermögensregister).</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PlaceHolder 1"/>
          <p:cNvSpPr>
            <a:spLocks noGrp="1"/>
          </p:cNvSpPr>
          <p:nvPr>
            <p:ph type="title"/>
          </p:nvPr>
        </p:nvSpPr>
        <p:spPr>
          <a:xfrm>
            <a:off x="838080" y="18360"/>
            <a:ext cx="10515240" cy="1325160"/>
          </a:xfrm>
          <a:prstGeom prst="rect">
            <a:avLst/>
          </a:prstGeom>
          <a:noFill/>
          <a:ln w="0">
            <a:noFill/>
          </a:ln>
        </p:spPr>
        <p:txBody>
          <a:bodyPr anchor="ctr">
            <a:normAutofit/>
          </a:bodyPr>
          <a:p>
            <a:pPr indent="0">
              <a:lnSpc>
                <a:spcPct val="90000"/>
              </a:lnSpc>
              <a:buNone/>
            </a:pPr>
            <a:r>
              <a:rPr b="1" lang="de-DE" sz="3200" spc="-1" strike="noStrike">
                <a:solidFill>
                  <a:srgbClr val="000000"/>
                </a:solidFill>
                <a:latin typeface="Calibri Light"/>
              </a:rPr>
              <a:t>Stiftungen / GBR und Co:  Lösungsansatz oder Irrweg ?</a:t>
            </a:r>
            <a:endParaRPr b="0" lang="de-DE" sz="3200" spc="-1" strike="noStrike">
              <a:solidFill>
                <a:srgbClr val="000000"/>
              </a:solidFill>
              <a:latin typeface="Calibri"/>
            </a:endParaRPr>
          </a:p>
        </p:txBody>
      </p:sp>
      <p:sp>
        <p:nvSpPr>
          <p:cNvPr id="65" name="PlaceHolder 2"/>
          <p:cNvSpPr>
            <a:spLocks noGrp="1"/>
          </p:cNvSpPr>
          <p:nvPr>
            <p:ph/>
          </p:nvPr>
        </p:nvSpPr>
        <p:spPr>
          <a:xfrm>
            <a:off x="838080" y="1825560"/>
            <a:ext cx="10515240" cy="4350960"/>
          </a:xfrm>
          <a:prstGeom prst="rect">
            <a:avLst/>
          </a:prstGeom>
          <a:noFill/>
          <a:ln w="0">
            <a:noFill/>
          </a:ln>
        </p:spPr>
        <p:txBody>
          <a:bodyPr anchor="t">
            <a:normAutofit fontScale="79000"/>
          </a:bodyPr>
          <a:p>
            <a:pPr marL="212400" indent="-212400">
              <a:lnSpc>
                <a:spcPct val="90000"/>
              </a:lnSpc>
              <a:spcBef>
                <a:spcPts val="1001"/>
              </a:spcBef>
              <a:buClr>
                <a:srgbClr val="000000"/>
              </a:buClr>
              <a:buFont typeface="Arial"/>
              <a:buChar char="•"/>
            </a:pPr>
            <a:r>
              <a:rPr b="0" lang="de-DE" sz="2800" spc="-1" strike="noStrike">
                <a:solidFill>
                  <a:srgbClr val="000000"/>
                </a:solidFill>
                <a:latin typeface="Calibri"/>
              </a:rPr>
              <a:t>Stiftungen( inländisch/ausländisch); Argument: 1952 ausgenommen von LAG : Greift das heute noch </a:t>
            </a:r>
            <a:r>
              <a:rPr b="0" lang="de-DE" sz="2800" spc="-1" strike="noStrike">
                <a:solidFill>
                  <a:srgbClr val="ff0000"/>
                </a:solidFill>
                <a:latin typeface="Calibri"/>
              </a:rPr>
              <a:t>?</a:t>
            </a:r>
            <a:r>
              <a:rPr b="0" lang="de-DE" sz="2800" spc="-1" strike="noStrike">
                <a:solidFill>
                  <a:srgbClr val="000000"/>
                </a:solidFill>
                <a:latin typeface="Calibri"/>
              </a:rPr>
              <a:t> / was kostet das ? Detaillierte Beratung über Arten, Aufwand und Kosten von Stiftungen erforderlich.</a:t>
            </a:r>
            <a:endParaRPr b="0" lang="de-DE" sz="2800" spc="-1" strike="noStrike">
              <a:solidFill>
                <a:srgbClr val="000000"/>
              </a:solidFill>
              <a:latin typeface="Calibri"/>
            </a:endParaRPr>
          </a:p>
          <a:p>
            <a:pPr marL="212400" indent="-212400">
              <a:lnSpc>
                <a:spcPct val="90000"/>
              </a:lnSpc>
              <a:spcBef>
                <a:spcPts val="1001"/>
              </a:spcBef>
              <a:buClr>
                <a:srgbClr val="000000"/>
              </a:buClr>
              <a:buFont typeface="Arial"/>
              <a:buChar char="•"/>
            </a:pPr>
            <a:r>
              <a:rPr b="0" lang="de-DE" sz="2800" spc="-1" strike="noStrike">
                <a:solidFill>
                  <a:srgbClr val="000000"/>
                </a:solidFill>
                <a:latin typeface="Calibri"/>
              </a:rPr>
              <a:t>Genossenschaften / ähnlich Stiftungen ( s.a. europäisches Verm.Register)</a:t>
            </a:r>
            <a:endParaRPr b="0" lang="de-DE" sz="28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a:p>
            <a:pPr marL="212400" indent="-212400">
              <a:lnSpc>
                <a:spcPct val="90000"/>
              </a:lnSpc>
              <a:spcBef>
                <a:spcPts val="1001"/>
              </a:spcBef>
              <a:buClr>
                <a:srgbClr val="000000"/>
              </a:buClr>
              <a:buFont typeface="Arial"/>
              <a:buChar char="•"/>
              <a:tabLst>
                <a:tab algn="l" pos="0"/>
              </a:tabLst>
            </a:pPr>
            <a:r>
              <a:rPr b="0" lang="de-DE" sz="2800" spc="-1" strike="noStrike">
                <a:solidFill>
                  <a:srgbClr val="000000"/>
                </a:solidFill>
                <a:latin typeface="Calibri"/>
              </a:rPr>
              <a:t>GBR ( Gesellschaft bürgerlichen Rechtes ) Schützt das Gesamthandsvermögen der GBR vor Lastenausgleich? </a:t>
            </a:r>
            <a:r>
              <a:rPr b="0" lang="de-DE" sz="2800" spc="-1" strike="noStrike">
                <a:solidFill>
                  <a:srgbClr val="ff0000"/>
                </a:solidFill>
                <a:latin typeface="Calibri"/>
              </a:rPr>
              <a:t>Nein ! Lediglich Verzögerung und Erschwernis.</a:t>
            </a:r>
            <a:endParaRPr b="0" lang="de-DE" sz="2800" spc="-1" strike="noStrike">
              <a:solidFill>
                <a:srgbClr val="000000"/>
              </a:solidFill>
              <a:latin typeface="Calibri"/>
            </a:endParaRPr>
          </a:p>
          <a:p>
            <a:pPr marL="212400" indent="-212400">
              <a:lnSpc>
                <a:spcPct val="90000"/>
              </a:lnSpc>
              <a:spcBef>
                <a:spcPts val="1001"/>
              </a:spcBef>
              <a:buClr>
                <a:srgbClr val="000000"/>
              </a:buClr>
              <a:buFont typeface="Arial"/>
              <a:buChar char="•"/>
              <a:tabLst>
                <a:tab algn="l" pos="0"/>
              </a:tabLst>
            </a:pPr>
            <a:r>
              <a:rPr b="0" lang="de-DE" sz="2800" spc="-1" strike="noStrike">
                <a:solidFill>
                  <a:srgbClr val="000000"/>
                </a:solidFill>
                <a:latin typeface="Calibri"/>
              </a:rPr>
              <a:t>Grundstücksbelastungen / Denkansatz beim Bewertung als Berechnungsgrundlage für Lastenausgleich:</a:t>
            </a:r>
            <a:endParaRPr b="0" lang="de-DE" sz="28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a:p>
            <a:pPr marL="212400" indent="-212400">
              <a:lnSpc>
                <a:spcPct val="90000"/>
              </a:lnSpc>
              <a:spcBef>
                <a:spcPts val="1001"/>
              </a:spcBef>
              <a:buClr>
                <a:srgbClr val="000000"/>
              </a:buClr>
              <a:buFont typeface="Arial"/>
              <a:buChar char="•"/>
              <a:tabLst>
                <a:tab algn="l" pos="0"/>
              </a:tabLst>
            </a:pPr>
            <a:r>
              <a:rPr b="0" lang="de-DE" sz="2800" spc="-1" strike="noStrike">
                <a:solidFill>
                  <a:srgbClr val="000000"/>
                </a:solidFill>
                <a:latin typeface="Calibri"/>
              </a:rPr>
              <a:t>Grundsätzliche Möglichkeiten siehe nächste Folie / Grundbesteuerung </a:t>
            </a:r>
            <a:r>
              <a:rPr b="0" lang="de-DE" sz="2800" spc="-1" strike="noStrike">
                <a:solidFill>
                  <a:srgbClr val="ff0000"/>
                </a:solidFill>
                <a:latin typeface="Calibri"/>
              </a:rPr>
              <a:t>eigentlich ein anderer Themenkreis; nur der Vollständigkeit halber abgehandelt.</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PlaceHolder 1"/>
          <p:cNvSpPr>
            <a:spLocks noGrp="1"/>
          </p:cNvSpPr>
          <p:nvPr>
            <p:ph type="title"/>
          </p:nvPr>
        </p:nvSpPr>
        <p:spPr>
          <a:xfrm>
            <a:off x="166320" y="365040"/>
            <a:ext cx="11187360" cy="902160"/>
          </a:xfrm>
          <a:prstGeom prst="rect">
            <a:avLst/>
          </a:prstGeom>
          <a:noFill/>
          <a:ln w="0">
            <a:noFill/>
          </a:ln>
        </p:spPr>
        <p:txBody>
          <a:bodyPr anchor="ctr">
            <a:noAutofit/>
          </a:bodyPr>
          <a:p>
            <a:pPr indent="0">
              <a:lnSpc>
                <a:spcPct val="90000"/>
              </a:lnSpc>
              <a:buNone/>
            </a:pPr>
            <a:r>
              <a:rPr b="0" lang="de-DE" sz="4400" spc="-1" strike="noStrike">
                <a:solidFill>
                  <a:srgbClr val="000000"/>
                </a:solidFill>
                <a:latin typeface="Calibri Light"/>
              </a:rPr>
              <a:t>Juni 2023</a:t>
            </a:r>
            <a:endParaRPr b="0" lang="de-DE" sz="4400" spc="-1" strike="noStrike">
              <a:solidFill>
                <a:srgbClr val="000000"/>
              </a:solidFill>
              <a:latin typeface="Calibri"/>
            </a:endParaRPr>
          </a:p>
        </p:txBody>
      </p:sp>
      <p:pic>
        <p:nvPicPr>
          <p:cNvPr id="67" name="Picture 2" descr=""/>
          <p:cNvPicPr/>
          <p:nvPr/>
        </p:nvPicPr>
        <p:blipFill>
          <a:blip r:embed="rId1"/>
          <a:stretch/>
        </p:blipFill>
        <p:spPr>
          <a:xfrm>
            <a:off x="2556000" y="353880"/>
            <a:ext cx="9382680" cy="58226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PlaceHolder 1"/>
          <p:cNvSpPr>
            <a:spLocks noGrp="1"/>
          </p:cNvSpPr>
          <p:nvPr>
            <p:ph type="title"/>
          </p:nvPr>
        </p:nvSpPr>
        <p:spPr>
          <a:xfrm>
            <a:off x="838080" y="354600"/>
            <a:ext cx="10515240" cy="1006200"/>
          </a:xfrm>
          <a:prstGeom prst="rect">
            <a:avLst/>
          </a:prstGeom>
          <a:noFill/>
          <a:ln w="0">
            <a:noFill/>
          </a:ln>
        </p:spPr>
        <p:txBody>
          <a:bodyPr anchor="ctr">
            <a:noAutofit/>
          </a:bodyPr>
          <a:p>
            <a:pPr indent="0">
              <a:lnSpc>
                <a:spcPct val="90000"/>
              </a:lnSpc>
              <a:buNone/>
            </a:pPr>
            <a:r>
              <a:rPr b="0" lang="de-DE" sz="4400" spc="-1" strike="noStrike">
                <a:solidFill>
                  <a:srgbClr val="000000"/>
                </a:solidFill>
                <a:latin typeface="Calibri Light"/>
              </a:rPr>
              <a:t>Der politische Weg zur Umverteilung</a:t>
            </a:r>
            <a:endParaRPr b="0" lang="de-DE" sz="4400" spc="-1" strike="noStrike">
              <a:solidFill>
                <a:srgbClr val="000000"/>
              </a:solidFill>
              <a:latin typeface="Calibri"/>
            </a:endParaRPr>
          </a:p>
        </p:txBody>
      </p:sp>
      <p:sp>
        <p:nvSpPr>
          <p:cNvPr id="69" name="PlaceHolder 2"/>
          <p:cNvSpPr>
            <a:spLocks noGrp="1"/>
          </p:cNvSpPr>
          <p:nvPr>
            <p:ph/>
          </p:nvPr>
        </p:nvSpPr>
        <p:spPr>
          <a:xfrm>
            <a:off x="838080" y="1825560"/>
            <a:ext cx="10515240" cy="4350960"/>
          </a:xfrm>
          <a:prstGeom prst="rect">
            <a:avLst/>
          </a:prstGeom>
          <a:noFill/>
          <a:ln w="0">
            <a:noFill/>
          </a:ln>
        </p:spPr>
        <p:txBody>
          <a:bodyPr anchor="t">
            <a:normAutofit fontScale="78000"/>
          </a:bodyPr>
          <a:p>
            <a:pPr marL="209520" indent="-209520">
              <a:lnSpc>
                <a:spcPct val="90000"/>
              </a:lnSpc>
              <a:spcBef>
                <a:spcPts val="1001"/>
              </a:spcBef>
              <a:buClr>
                <a:srgbClr val="000000"/>
              </a:buClr>
              <a:buFont typeface="Arial"/>
              <a:buChar char="•"/>
            </a:pPr>
            <a:r>
              <a:rPr b="0" lang="de-DE" sz="2800" spc="-1" strike="noStrike">
                <a:solidFill>
                  <a:srgbClr val="000000"/>
                </a:solidFill>
                <a:latin typeface="Calibri"/>
              </a:rPr>
              <a:t>Parteiprogramm SPD ( Thüringen) Lastenausgleich wegen </a:t>
            </a:r>
            <a:endParaRPr b="0" lang="de-DE" sz="2800" spc="-1" strike="noStrike">
              <a:solidFill>
                <a:srgbClr val="000000"/>
              </a:solidFill>
              <a:latin typeface="Calibri"/>
            </a:endParaRPr>
          </a:p>
          <a:p>
            <a:pPr indent="0">
              <a:lnSpc>
                <a:spcPct val="90000"/>
              </a:lnSpc>
              <a:spcBef>
                <a:spcPts val="1001"/>
              </a:spcBef>
              <a:buNone/>
              <a:tabLst>
                <a:tab algn="l" pos="0"/>
              </a:tabLst>
            </a:pPr>
            <a:r>
              <a:rPr b="0" lang="de-DE" sz="2800" spc="-1" strike="noStrike">
                <a:solidFill>
                  <a:srgbClr val="000000"/>
                </a:solidFill>
                <a:latin typeface="Calibri"/>
              </a:rPr>
              <a:t>   </a:t>
            </a:r>
            <a:r>
              <a:rPr b="0" lang="de-DE" sz="2800" spc="-1" strike="noStrike">
                <a:solidFill>
                  <a:srgbClr val="000000"/>
                </a:solidFill>
                <a:latin typeface="Calibri"/>
              </a:rPr>
              <a:t>-Folgen der Corona-Pandemie</a:t>
            </a:r>
            <a:endParaRPr b="0" lang="de-DE" sz="2800" spc="-1" strike="noStrike">
              <a:solidFill>
                <a:srgbClr val="000000"/>
              </a:solidFill>
              <a:latin typeface="Calibri"/>
            </a:endParaRPr>
          </a:p>
          <a:p>
            <a:pPr indent="0">
              <a:lnSpc>
                <a:spcPct val="90000"/>
              </a:lnSpc>
              <a:spcBef>
                <a:spcPts val="1001"/>
              </a:spcBef>
              <a:buNone/>
              <a:tabLst>
                <a:tab algn="l" pos="0"/>
              </a:tabLst>
            </a:pPr>
            <a:r>
              <a:rPr b="0" lang="de-DE" sz="2800" spc="-1" strike="noStrike">
                <a:solidFill>
                  <a:srgbClr val="000000"/>
                </a:solidFill>
                <a:latin typeface="Calibri"/>
              </a:rPr>
              <a:t>   </a:t>
            </a:r>
            <a:r>
              <a:rPr b="0" lang="de-DE" sz="2800" spc="-1" strike="noStrike">
                <a:solidFill>
                  <a:srgbClr val="000000"/>
                </a:solidFill>
                <a:latin typeface="Calibri"/>
              </a:rPr>
              <a:t>-Folgen des Krieges in der Ukraine</a:t>
            </a:r>
            <a:endParaRPr b="0" lang="de-DE" sz="2800" spc="-1" strike="noStrike">
              <a:solidFill>
                <a:srgbClr val="000000"/>
              </a:solidFill>
              <a:latin typeface="Calibri"/>
            </a:endParaRPr>
          </a:p>
          <a:p>
            <a:pPr indent="0">
              <a:lnSpc>
                <a:spcPct val="90000"/>
              </a:lnSpc>
              <a:spcBef>
                <a:spcPts val="1001"/>
              </a:spcBef>
              <a:buNone/>
              <a:tabLst>
                <a:tab algn="l" pos="0"/>
              </a:tabLst>
            </a:pPr>
            <a:r>
              <a:rPr b="0" lang="de-DE" sz="2800" spc="-1" strike="noStrike">
                <a:solidFill>
                  <a:srgbClr val="000000"/>
                </a:solidFill>
                <a:latin typeface="Calibri"/>
              </a:rPr>
              <a:t>   </a:t>
            </a:r>
            <a:r>
              <a:rPr b="0" lang="de-DE" sz="2800" spc="-1" strike="noStrike">
                <a:solidFill>
                  <a:srgbClr val="000000"/>
                </a:solidFill>
                <a:latin typeface="Calibri"/>
              </a:rPr>
              <a:t>-Folgen des Klimawandel</a:t>
            </a:r>
            <a:endParaRPr b="0" lang="de-DE" sz="2800" spc="-1" strike="noStrike">
              <a:solidFill>
                <a:srgbClr val="000000"/>
              </a:solidFill>
              <a:latin typeface="Calibri"/>
            </a:endParaRPr>
          </a:p>
          <a:p>
            <a:pPr indent="0">
              <a:lnSpc>
                <a:spcPct val="90000"/>
              </a:lnSpc>
              <a:spcBef>
                <a:spcPts val="1001"/>
              </a:spcBef>
              <a:buNone/>
              <a:tabLst>
                <a:tab algn="l" pos="0"/>
              </a:tabLst>
            </a:pPr>
            <a:r>
              <a:rPr b="0" lang="de-DE" sz="2800" spc="-1" strike="noStrike">
                <a:solidFill>
                  <a:srgbClr val="000000"/>
                </a:solidFill>
                <a:latin typeface="Calibri"/>
              </a:rPr>
              <a:t>   </a:t>
            </a:r>
            <a:r>
              <a:rPr b="0" lang="de-DE" sz="2800" spc="-1" strike="noStrike">
                <a:solidFill>
                  <a:srgbClr val="000000"/>
                </a:solidFill>
                <a:latin typeface="Calibri"/>
              </a:rPr>
              <a:t>als Beispiel.</a:t>
            </a:r>
            <a:endParaRPr b="0" lang="de-DE" sz="2800" spc="-1" strike="noStrike">
              <a:solidFill>
                <a:srgbClr val="000000"/>
              </a:solidFill>
              <a:latin typeface="Calibri"/>
            </a:endParaRPr>
          </a:p>
          <a:p>
            <a:pPr indent="0">
              <a:lnSpc>
                <a:spcPct val="90000"/>
              </a:lnSpc>
              <a:spcBef>
                <a:spcPts val="1001"/>
              </a:spcBef>
              <a:buNone/>
              <a:tabLst>
                <a:tab algn="l" pos="0"/>
              </a:tabLst>
            </a:pPr>
            <a:r>
              <a:rPr b="0" lang="de-DE" sz="2800" spc="-1" strike="noStrike">
                <a:solidFill>
                  <a:srgbClr val="000000"/>
                </a:solidFill>
                <a:latin typeface="Calibri"/>
              </a:rPr>
              <a:t>   </a:t>
            </a:r>
            <a:r>
              <a:rPr b="0" lang="de-DE" sz="2800" spc="-1" strike="noStrike">
                <a:solidFill>
                  <a:srgbClr val="ff0000"/>
                </a:solidFill>
                <a:latin typeface="Calibri"/>
              </a:rPr>
              <a:t>Art. 14 / 15 GG / Enteignung oder Vergesellschaftung</a:t>
            </a:r>
            <a:endParaRPr b="0" lang="de-DE" sz="2800" spc="-1" strike="noStrike">
              <a:solidFill>
                <a:srgbClr val="000000"/>
              </a:solidFill>
              <a:latin typeface="Calibri"/>
            </a:endParaRPr>
          </a:p>
          <a:p>
            <a:pPr indent="0">
              <a:lnSpc>
                <a:spcPct val="90000"/>
              </a:lnSpc>
              <a:spcBef>
                <a:spcPts val="1001"/>
              </a:spcBef>
              <a:buNone/>
              <a:tabLst>
                <a:tab algn="l" pos="0"/>
              </a:tabLst>
            </a:pPr>
            <a:r>
              <a:rPr b="0" lang="de-DE" sz="1800" spc="-1" strike="noStrike">
                <a:solidFill>
                  <a:srgbClr val="ff0000"/>
                </a:solidFill>
                <a:latin typeface="Calibri"/>
              </a:rPr>
              <a:t>      </a:t>
            </a:r>
            <a:r>
              <a:rPr b="0" lang="de-DE" sz="1800" spc="-1" strike="noStrike">
                <a:solidFill>
                  <a:srgbClr val="ff0000"/>
                </a:solidFill>
                <a:latin typeface="Calibri"/>
              </a:rPr>
              <a:t>Art. 15 GG :(Grund und Boden, Naturschätze und Produktionsmittel können zum Zweck der Vergesellschaftung durch ein </a:t>
            </a:r>
            <a:endParaRPr b="0" lang="de-DE" sz="1800" spc="-1" strike="noStrike">
              <a:solidFill>
                <a:srgbClr val="000000"/>
              </a:solidFill>
              <a:latin typeface="Calibri"/>
            </a:endParaRPr>
          </a:p>
          <a:p>
            <a:pPr indent="0">
              <a:lnSpc>
                <a:spcPct val="90000"/>
              </a:lnSpc>
              <a:spcBef>
                <a:spcPts val="1001"/>
              </a:spcBef>
              <a:buNone/>
              <a:tabLst>
                <a:tab algn="l" pos="0"/>
              </a:tabLst>
            </a:pPr>
            <a:r>
              <a:rPr b="0" lang="de-DE" sz="1800" spc="-1" strike="noStrike">
                <a:solidFill>
                  <a:srgbClr val="ff0000"/>
                </a:solidFill>
                <a:latin typeface="Calibri"/>
              </a:rPr>
              <a:t>      </a:t>
            </a:r>
            <a:r>
              <a:rPr b="0" lang="de-DE" sz="1800" spc="-1" strike="noStrike">
                <a:solidFill>
                  <a:srgbClr val="ff0000"/>
                </a:solidFill>
                <a:latin typeface="Calibri"/>
              </a:rPr>
              <a:t>Gesetz, das die Entschädigung regelt, in Gemeineigentum oder Formen einer Gemeinwirtschaft überführt </a:t>
            </a:r>
            <a:endParaRPr b="0" lang="de-DE" sz="1800" spc="-1" strike="noStrike">
              <a:solidFill>
                <a:srgbClr val="000000"/>
              </a:solidFill>
              <a:latin typeface="Calibri"/>
            </a:endParaRPr>
          </a:p>
          <a:p>
            <a:pPr indent="0">
              <a:lnSpc>
                <a:spcPct val="90000"/>
              </a:lnSpc>
              <a:spcBef>
                <a:spcPts val="1001"/>
              </a:spcBef>
              <a:buNone/>
              <a:tabLst>
                <a:tab algn="l" pos="0"/>
              </a:tabLst>
            </a:pPr>
            <a:r>
              <a:rPr b="0" lang="de-DE" sz="1800" spc="-1" strike="noStrike">
                <a:solidFill>
                  <a:srgbClr val="ff0000"/>
                </a:solidFill>
                <a:latin typeface="Calibri"/>
              </a:rPr>
              <a:t>      </a:t>
            </a:r>
            <a:r>
              <a:rPr b="0" lang="de-DE" sz="1800" spc="-1" strike="noStrike">
                <a:solidFill>
                  <a:srgbClr val="ff0000"/>
                </a:solidFill>
                <a:latin typeface="Calibri"/>
              </a:rPr>
              <a:t>werden. Entschädigung gem. Art. 14 Abs.3 GG) </a:t>
            </a:r>
            <a:r>
              <a:rPr b="0" lang="de-DE" sz="1800" spc="-1" strike="noStrike">
                <a:solidFill>
                  <a:srgbClr val="000000"/>
                </a:solidFill>
                <a:latin typeface="Calibri"/>
              </a:rPr>
              <a:t>Grund: Unterschiedliche Vorstellungen über Wirtschafts-</a:t>
            </a:r>
            <a:endParaRPr b="0" lang="de-DE" sz="1800" spc="-1" strike="noStrike">
              <a:solidFill>
                <a:srgbClr val="000000"/>
              </a:solidFill>
              <a:latin typeface="Calibri"/>
            </a:endParaRPr>
          </a:p>
          <a:p>
            <a:pPr indent="0">
              <a:lnSpc>
                <a:spcPct val="90000"/>
              </a:lnSpc>
              <a:spcBef>
                <a:spcPts val="1001"/>
              </a:spcBef>
              <a:buNone/>
              <a:tabLst>
                <a:tab algn="l" pos="0"/>
              </a:tabLst>
            </a:pPr>
            <a:r>
              <a:rPr b="0" lang="de-DE" sz="1800" spc="-1" strike="noStrike">
                <a:solidFill>
                  <a:srgbClr val="000000"/>
                </a:solidFill>
                <a:latin typeface="Calibri"/>
              </a:rPr>
              <a:t>      </a:t>
            </a:r>
            <a:r>
              <a:rPr b="0" lang="de-DE" sz="1800" spc="-1" strike="noStrike">
                <a:solidFill>
                  <a:srgbClr val="000000"/>
                </a:solidFill>
                <a:latin typeface="Calibri"/>
              </a:rPr>
              <a:t>politik in  1949.</a:t>
            </a:r>
            <a:endParaRPr b="0" lang="de-DE" sz="1800" spc="-1" strike="noStrike">
              <a:solidFill>
                <a:srgbClr val="000000"/>
              </a:solidFill>
              <a:latin typeface="Calibri"/>
            </a:endParaRPr>
          </a:p>
          <a:p>
            <a:pPr indent="0">
              <a:lnSpc>
                <a:spcPct val="90000"/>
              </a:lnSpc>
              <a:spcBef>
                <a:spcPts val="1001"/>
              </a:spcBef>
              <a:buNone/>
              <a:tabLst>
                <a:tab algn="l" pos="0"/>
              </a:tabLst>
            </a:pPr>
            <a:r>
              <a:rPr b="0" lang="de-DE" sz="1800" spc="-1" strike="noStrike">
                <a:solidFill>
                  <a:srgbClr val="000000"/>
                </a:solidFill>
                <a:latin typeface="Calibri"/>
              </a:rPr>
              <a:t>      </a:t>
            </a:r>
            <a:r>
              <a:rPr b="0" lang="de-DE" sz="1800" spc="-1" strike="noStrike">
                <a:solidFill>
                  <a:srgbClr val="ff0000"/>
                </a:solidFill>
                <a:latin typeface="Calibri"/>
              </a:rPr>
              <a:t>Art.14 I GG: Eigentum und Erbrecht werden gewährleistet. II. Einschränkungen zum Wohle der Allgemeinheit.</a:t>
            </a:r>
            <a:endParaRPr b="0" lang="de-DE" sz="1800" spc="-1" strike="noStrike">
              <a:solidFill>
                <a:srgbClr val="000000"/>
              </a:solidFill>
              <a:latin typeface="Calibri"/>
            </a:endParaRPr>
          </a:p>
          <a:p>
            <a:pPr indent="0">
              <a:lnSpc>
                <a:spcPct val="90000"/>
              </a:lnSpc>
              <a:spcBef>
                <a:spcPts val="1001"/>
              </a:spcBef>
              <a:buNone/>
              <a:tabLst>
                <a:tab algn="l" pos="0"/>
              </a:tabLst>
            </a:pPr>
            <a:r>
              <a:rPr b="0" lang="de-DE" sz="1800" spc="-1" strike="noStrike">
                <a:solidFill>
                  <a:srgbClr val="ff0000"/>
                </a:solidFill>
                <a:latin typeface="Calibri"/>
              </a:rPr>
              <a:t>      </a:t>
            </a:r>
            <a:r>
              <a:rPr b="0" lang="de-DE" sz="1800" spc="-1" strike="noStrike">
                <a:solidFill>
                  <a:srgbClr val="ff0000"/>
                </a:solidFill>
                <a:latin typeface="Calibri"/>
              </a:rPr>
              <a:t>JUNKTIMKLAUSEL –Entschädigung</a:t>
            </a:r>
            <a:endParaRPr b="0" lang="de-DE" sz="1800" spc="-1" strike="noStrike">
              <a:solidFill>
                <a:srgbClr val="000000"/>
              </a:solidFill>
              <a:latin typeface="Calibri"/>
            </a:endParaRPr>
          </a:p>
          <a:p>
            <a:pPr indent="0">
              <a:lnSpc>
                <a:spcPct val="90000"/>
              </a:lnSpc>
              <a:spcBef>
                <a:spcPts val="1001"/>
              </a:spcBef>
              <a:buNone/>
              <a:tabLst>
                <a:tab algn="l" pos="0"/>
              </a:tabLst>
            </a:pPr>
            <a:r>
              <a:rPr b="0" lang="de-DE" sz="1800" spc="-1" strike="noStrike">
                <a:solidFill>
                  <a:srgbClr val="ff0000"/>
                </a:solidFill>
                <a:latin typeface="Calibri"/>
              </a:rPr>
              <a:t>      </a:t>
            </a:r>
            <a:r>
              <a:rPr b="0" lang="de-DE" sz="1800" spc="-1" strike="noStrike">
                <a:solidFill>
                  <a:srgbClr val="ff0000"/>
                </a:solidFill>
                <a:latin typeface="Calibri"/>
              </a:rPr>
              <a:t>Art. 106 GG s.o. keine Enteignung und keine Vergesellschaftung.</a:t>
            </a:r>
            <a:endParaRPr b="0" lang="de-DE" sz="18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a:noFill/>
          <a:ln w="0">
            <a:noFill/>
          </a:ln>
        </p:spPr>
        <p:txBody>
          <a:bodyPr anchor="ctr">
            <a:normAutofit fontScale="68000"/>
          </a:bodyPr>
          <a:p>
            <a:pPr indent="0">
              <a:lnSpc>
                <a:spcPct val="90000"/>
              </a:lnSpc>
              <a:buNone/>
            </a:pPr>
            <a:r>
              <a:rPr b="1" lang="de-DE" sz="4400" spc="-1" strike="noStrike">
                <a:solidFill>
                  <a:srgbClr val="000000"/>
                </a:solidFill>
                <a:latin typeface="Calibri Light"/>
                <a:ea typeface="Calibri Light"/>
              </a:rPr>
              <a:t>Erbschaftssteuer/Bewertungsgesetz /  Auch:</a:t>
            </a:r>
            <a:br>
              <a:rPr sz="4400"/>
            </a:br>
            <a:r>
              <a:rPr b="1" lang="de-DE" sz="4400" spc="-1" strike="noStrike">
                <a:solidFill>
                  <a:srgbClr val="ff0000"/>
                </a:solidFill>
                <a:latin typeface="Calibri Light"/>
                <a:ea typeface="Calibri Light"/>
              </a:rPr>
              <a:t>Interessant  für Lastenausgleich/Wertreduzierung</a:t>
            </a:r>
            <a:br>
              <a:rPr sz="4400"/>
            </a:br>
            <a:endParaRPr b="0" lang="de-DE" sz="4400" spc="-1" strike="noStrike">
              <a:solidFill>
                <a:srgbClr val="000000"/>
              </a:solidFill>
              <a:latin typeface="Calibri"/>
            </a:endParaRPr>
          </a:p>
        </p:txBody>
      </p:sp>
      <p:sp>
        <p:nvSpPr>
          <p:cNvPr id="71" name="PlaceHolder 2"/>
          <p:cNvSpPr>
            <a:spLocks noGrp="1"/>
          </p:cNvSpPr>
          <p:nvPr>
            <p:ph/>
          </p:nvPr>
        </p:nvSpPr>
        <p:spPr>
          <a:xfrm>
            <a:off x="838080" y="1572480"/>
            <a:ext cx="10515240" cy="5285160"/>
          </a:xfrm>
          <a:prstGeom prst="rect">
            <a:avLst/>
          </a:prstGeom>
          <a:noFill/>
          <a:ln w="0">
            <a:noFill/>
          </a:ln>
        </p:spPr>
        <p:txBody>
          <a:bodyPr anchor="t">
            <a:normAutofit fontScale="96000"/>
          </a:bodyPr>
          <a:p>
            <a:pPr marL="219240" indent="-219240">
              <a:lnSpc>
                <a:spcPct val="90000"/>
              </a:lnSpc>
              <a:buClr>
                <a:srgbClr val="000000"/>
              </a:buClr>
              <a:buFont typeface="Arial"/>
              <a:buChar char="•"/>
            </a:pPr>
            <a:r>
              <a:rPr b="1" lang="en-US" sz="2600" spc="-1" strike="noStrike">
                <a:solidFill>
                  <a:srgbClr val="000000"/>
                </a:solidFill>
                <a:latin typeface="Calibri"/>
                <a:ea typeface="Calibri"/>
              </a:rPr>
              <a:t>Hintergrund der Gesetzesänderung (Urteil BVerfG)/Gerechtigkeit</a:t>
            </a:r>
            <a:endParaRPr b="0" lang="de-DE" sz="2600" spc="-1" strike="noStrike">
              <a:solidFill>
                <a:srgbClr val="000000"/>
              </a:solidFill>
              <a:latin typeface="Calibri"/>
            </a:endParaRPr>
          </a:p>
          <a:p>
            <a:pPr marL="219240" indent="-219240">
              <a:lnSpc>
                <a:spcPct val="90000"/>
              </a:lnSpc>
              <a:buClr>
                <a:srgbClr val="000000"/>
              </a:buClr>
              <a:buFont typeface="Arial"/>
              <a:buChar char="•"/>
            </a:pPr>
            <a:r>
              <a:rPr b="1" lang="en-US" sz="2600" spc="-1" strike="noStrike">
                <a:solidFill>
                  <a:srgbClr val="000000"/>
                </a:solidFill>
                <a:latin typeface="Calibri"/>
                <a:ea typeface="Calibri"/>
              </a:rPr>
              <a:t>Inhalt der Änderung </a:t>
            </a:r>
            <a:endParaRPr b="0" lang="de-DE" sz="2600" spc="-1" strike="noStrike">
              <a:solidFill>
                <a:srgbClr val="000000"/>
              </a:solidFill>
              <a:latin typeface="Calibri"/>
            </a:endParaRPr>
          </a:p>
          <a:p>
            <a:pPr lvl="1" marL="658080" indent="-219240" algn="just">
              <a:lnSpc>
                <a:spcPct val="100000"/>
              </a:lnSpc>
              <a:buClr>
                <a:srgbClr val="000000"/>
              </a:buClr>
              <a:buFont typeface="Arial"/>
              <a:buChar char="•"/>
            </a:pPr>
            <a:r>
              <a:rPr b="0" lang="en-US" sz="2200" spc="-1" strike="noStrike">
                <a:solidFill>
                  <a:srgbClr val="000000"/>
                </a:solidFill>
                <a:latin typeface="Calibri"/>
                <a:ea typeface="Calibri"/>
              </a:rPr>
              <a:t>Anpassung der Immobilienbewertung/ Ländersache Bewertung und Hebesatz</a:t>
            </a:r>
            <a:endParaRPr b="0" lang="de-DE" sz="2200" spc="-1" strike="noStrike">
              <a:solidFill>
                <a:srgbClr val="000000"/>
              </a:solidFill>
              <a:latin typeface="Calibri"/>
            </a:endParaRPr>
          </a:p>
          <a:p>
            <a:pPr lvl="1" marL="658080" indent="-219240" algn="just">
              <a:lnSpc>
                <a:spcPct val="100000"/>
              </a:lnSpc>
              <a:buClr>
                <a:srgbClr val="000000"/>
              </a:buClr>
              <a:buFont typeface="Arial"/>
              <a:buChar char="•"/>
            </a:pPr>
            <a:r>
              <a:rPr b="0" lang="en-US" sz="2200" spc="-1" strike="noStrike">
                <a:solidFill>
                  <a:srgbClr val="000000"/>
                </a:solidFill>
                <a:latin typeface="Calibri"/>
                <a:ea typeface="Calibri"/>
              </a:rPr>
              <a:t>Verfassungsrechtliche Bedenken je nach Umsetzung in Ländern (z.B.BaWü )</a:t>
            </a:r>
            <a:endParaRPr b="0" lang="de-DE" sz="2200" spc="-1" strike="noStrike">
              <a:solidFill>
                <a:srgbClr val="000000"/>
              </a:solidFill>
              <a:latin typeface="Calibri"/>
            </a:endParaRPr>
          </a:p>
          <a:p>
            <a:pPr marL="219240" indent="-219240" algn="just">
              <a:lnSpc>
                <a:spcPct val="100000"/>
              </a:lnSpc>
              <a:buClr>
                <a:srgbClr val="000000"/>
              </a:buClr>
              <a:buFont typeface="Arial"/>
              <a:buChar char="•"/>
            </a:pPr>
            <a:r>
              <a:rPr b="1" lang="en-US" sz="2400" spc="-1" strike="noStrike">
                <a:solidFill>
                  <a:srgbClr val="000000"/>
                </a:solidFill>
                <a:latin typeface="Calibri"/>
                <a:ea typeface="Calibri"/>
              </a:rPr>
              <a:t>Neue Steuerfreibeträge?</a:t>
            </a:r>
            <a:endParaRPr b="0" lang="de-DE" sz="2400" spc="-1" strike="noStrike">
              <a:solidFill>
                <a:srgbClr val="000000"/>
              </a:solidFill>
              <a:latin typeface="Calibri"/>
            </a:endParaRPr>
          </a:p>
          <a:p>
            <a:pPr lvl="1" marL="658080" indent="-219240" algn="just">
              <a:lnSpc>
                <a:spcPct val="100000"/>
              </a:lnSpc>
              <a:buClr>
                <a:srgbClr val="000000"/>
              </a:buClr>
              <a:buFont typeface="Arial"/>
              <a:buChar char="•"/>
            </a:pPr>
            <a:r>
              <a:rPr b="0" lang="en-US" sz="2200" spc="-1" strike="noStrike">
                <a:solidFill>
                  <a:srgbClr val="000000"/>
                </a:solidFill>
                <a:latin typeface="Calibri"/>
                <a:ea typeface="Calibri"/>
              </a:rPr>
              <a:t>Lösungsansätze </a:t>
            </a:r>
            <a:endParaRPr b="0" lang="de-DE" sz="2200" spc="-1" strike="noStrike">
              <a:solidFill>
                <a:srgbClr val="000000"/>
              </a:solidFill>
              <a:latin typeface="Calibri"/>
            </a:endParaRPr>
          </a:p>
          <a:p>
            <a:pPr lvl="1" marL="658080" indent="-219240" algn="just">
              <a:lnSpc>
                <a:spcPct val="100000"/>
              </a:lnSpc>
              <a:buClr>
                <a:srgbClr val="000000"/>
              </a:buClr>
              <a:buFont typeface="Arial"/>
              <a:buChar char="•"/>
            </a:pPr>
            <a:r>
              <a:rPr b="0" lang="en-US" sz="2200" spc="-1" strike="noStrike">
                <a:solidFill>
                  <a:srgbClr val="000000"/>
                </a:solidFill>
                <a:latin typeface="Calibri"/>
                <a:ea typeface="Calibri"/>
              </a:rPr>
              <a:t>Freibeträge Anhebung und Fristen</a:t>
            </a:r>
            <a:endParaRPr b="0" lang="de-DE" sz="2200" spc="-1" strike="noStrike">
              <a:solidFill>
                <a:srgbClr val="000000"/>
              </a:solidFill>
              <a:latin typeface="Calibri"/>
            </a:endParaRPr>
          </a:p>
          <a:p>
            <a:pPr marL="219240" indent="-219240" algn="just">
              <a:lnSpc>
                <a:spcPct val="100000"/>
              </a:lnSpc>
              <a:buClr>
                <a:srgbClr val="000000"/>
              </a:buClr>
              <a:buFont typeface="Arial"/>
              <a:buChar char="•"/>
            </a:pPr>
            <a:r>
              <a:rPr b="1" lang="en-US" sz="2400" spc="-1" strike="noStrike">
                <a:solidFill>
                  <a:srgbClr val="000000"/>
                </a:solidFill>
                <a:latin typeface="Calibri"/>
                <a:ea typeface="Calibri"/>
              </a:rPr>
              <a:t>Dienstbarkeiten und belastende Rechte / </a:t>
            </a:r>
            <a:r>
              <a:rPr b="1" lang="en-US" sz="2400" spc="-1" strike="noStrike">
                <a:solidFill>
                  <a:srgbClr val="ff0000"/>
                </a:solidFill>
                <a:latin typeface="Calibri"/>
                <a:ea typeface="Calibri"/>
              </a:rPr>
              <a:t>Wohnrechte/Nießbrauch/</a:t>
            </a:r>
            <a:endParaRPr b="0" lang="de-DE" sz="2400" spc="-1" strike="noStrike">
              <a:solidFill>
                <a:srgbClr val="000000"/>
              </a:solidFill>
              <a:latin typeface="Calibri"/>
            </a:endParaRPr>
          </a:p>
          <a:p>
            <a:pPr marL="219240" indent="-219240" algn="just">
              <a:lnSpc>
                <a:spcPct val="100000"/>
              </a:lnSpc>
              <a:buClr>
                <a:srgbClr val="ff0000"/>
              </a:buClr>
              <a:buFont typeface="Arial"/>
              <a:buChar char="•"/>
            </a:pPr>
            <a:r>
              <a:rPr b="1" lang="en-US" sz="2400" spc="-1" strike="noStrike">
                <a:solidFill>
                  <a:srgbClr val="ff0000"/>
                </a:solidFill>
                <a:latin typeface="Calibri"/>
                <a:ea typeface="Calibri"/>
              </a:rPr>
              <a:t>Geh-und Fahrtrechte</a:t>
            </a:r>
            <a:endParaRPr b="0" lang="de-DE" sz="2400" spc="-1" strike="noStrike">
              <a:solidFill>
                <a:srgbClr val="000000"/>
              </a:solidFill>
              <a:latin typeface="Calibri"/>
            </a:endParaRPr>
          </a:p>
          <a:p>
            <a:pPr marL="219240" indent="-219240" algn="just">
              <a:lnSpc>
                <a:spcPct val="100000"/>
              </a:lnSpc>
              <a:buClr>
                <a:srgbClr val="ff0000"/>
              </a:buClr>
              <a:buFont typeface="Arial"/>
              <a:buChar char="•"/>
            </a:pPr>
            <a:r>
              <a:rPr b="1" lang="en-US" sz="2400" spc="-1" strike="noStrike">
                <a:solidFill>
                  <a:srgbClr val="ff0000"/>
                </a:solidFill>
                <a:latin typeface="Calibri"/>
                <a:ea typeface="Calibri"/>
              </a:rPr>
              <a:t>Reallasten ( z.B. Leibrenten )</a:t>
            </a:r>
            <a:endParaRPr b="0" lang="de-DE" sz="2400" spc="-1" strike="noStrike">
              <a:solidFill>
                <a:srgbClr val="000000"/>
              </a:solidFill>
              <a:latin typeface="Calibri"/>
            </a:endParaRPr>
          </a:p>
          <a:p>
            <a:pPr marL="219240" indent="-219240" algn="just">
              <a:lnSpc>
                <a:spcPct val="100000"/>
              </a:lnSpc>
              <a:buClr>
                <a:srgbClr val="ff0000"/>
              </a:buClr>
              <a:buFont typeface="Arial"/>
              <a:buChar char="•"/>
            </a:pPr>
            <a:r>
              <a:rPr b="1" lang="en-US" sz="2400" spc="-1" strike="noStrike">
                <a:solidFill>
                  <a:srgbClr val="ff0000"/>
                </a:solidFill>
                <a:latin typeface="Calibri"/>
                <a:ea typeface="Calibri"/>
              </a:rPr>
              <a:t>Erbbaurechte ( BGH 2020 / Erbbaurecht kein Vermögen i.S.d. Lastenausgleich)</a:t>
            </a:r>
            <a:endParaRPr b="0" lang="de-DE" sz="2400" spc="-1" strike="noStrike">
              <a:solidFill>
                <a:srgbClr val="000000"/>
              </a:solidFill>
              <a:latin typeface="Calibri"/>
            </a:endParaRPr>
          </a:p>
          <a:p>
            <a:pPr marL="219240" indent="-219240" algn="just">
              <a:lnSpc>
                <a:spcPct val="100000"/>
              </a:lnSpc>
              <a:buClr>
                <a:srgbClr val="000000"/>
              </a:buClr>
              <a:buFont typeface="Arial"/>
              <a:buChar char="•"/>
            </a:pPr>
            <a:r>
              <a:rPr b="1" lang="en-US" sz="2400" spc="-1" strike="noStrike">
                <a:solidFill>
                  <a:srgbClr val="000000"/>
                </a:solidFill>
                <a:latin typeface="Calibri"/>
                <a:ea typeface="Calibri"/>
              </a:rPr>
              <a:t>Eigentümer (Brief) Grundschulden </a:t>
            </a:r>
            <a:endParaRPr b="0" lang="de-DE" sz="2400" spc="-1" strike="noStrike">
              <a:solidFill>
                <a:srgbClr val="000000"/>
              </a:solidFill>
              <a:latin typeface="Calibri"/>
            </a:endParaRPr>
          </a:p>
          <a:p>
            <a:pPr marL="219240" indent="-219240" algn="just">
              <a:lnSpc>
                <a:spcPct val="100000"/>
              </a:lnSpc>
              <a:buClr>
                <a:srgbClr val="000000"/>
              </a:buClr>
              <a:buFont typeface="Arial"/>
              <a:buChar char="•"/>
            </a:pPr>
            <a:r>
              <a:rPr b="1" lang="en-US" sz="2400" spc="-1" strike="noStrike">
                <a:solidFill>
                  <a:srgbClr val="000000"/>
                </a:solidFill>
                <a:latin typeface="Calibri"/>
                <a:ea typeface="Calibri"/>
              </a:rPr>
              <a:t>Gemischte Schenkungen etc.</a:t>
            </a:r>
            <a:endParaRPr b="0" lang="de-DE" sz="2400" spc="-1" strike="noStrike">
              <a:solidFill>
                <a:srgbClr val="000000"/>
              </a:solidFill>
              <a:latin typeface="Calibri"/>
            </a:endParaRPr>
          </a:p>
          <a:p>
            <a:pPr marL="219240" indent="-219240" algn="just">
              <a:lnSpc>
                <a:spcPct val="100000"/>
              </a:lnSpc>
              <a:buClr>
                <a:srgbClr val="000000"/>
              </a:buClr>
              <a:buFont typeface="Arial"/>
              <a:buChar char="•"/>
            </a:pPr>
            <a:r>
              <a:rPr b="1" lang="en-US" sz="2400" spc="-1" strike="noStrike">
                <a:solidFill>
                  <a:srgbClr val="000000"/>
                </a:solidFill>
                <a:latin typeface="Calibri"/>
                <a:ea typeface="Calibri"/>
              </a:rPr>
              <a:t>Links</a:t>
            </a:r>
            <a:endParaRPr b="0" lang="de-DE" sz="2400" spc="-1" strike="noStrike">
              <a:solidFill>
                <a:srgbClr val="000000"/>
              </a:solidFill>
              <a:latin typeface="Calibri"/>
            </a:endParaRPr>
          </a:p>
          <a:p>
            <a:pPr lvl="1" marL="658080" indent="-219240" algn="just">
              <a:lnSpc>
                <a:spcPct val="100000"/>
              </a:lnSpc>
              <a:buClr>
                <a:srgbClr val="000000"/>
              </a:buClr>
              <a:buFont typeface="Arial"/>
              <a:buChar char="•"/>
            </a:pPr>
            <a:r>
              <a:rPr b="0" lang="en-US" sz="1000" spc="-1" strike="noStrike" u="sng">
                <a:solidFill>
                  <a:srgbClr val="0563c1"/>
                </a:solidFill>
                <a:uFillTx/>
                <a:latin typeface="Calibri"/>
                <a:ea typeface="Calibri"/>
                <a:hlinkClick r:id="rId1"/>
              </a:rPr>
              <a:t>https://www.steuertipps.de/steuererklaerung-finanzamt/steueraenderung/erbschaftsteuer-aenderungen-bei-der-immobilienbewertung-ab-2023</a:t>
            </a:r>
            <a:endParaRPr b="0" lang="de-DE" sz="1000" spc="-1" strike="noStrike">
              <a:solidFill>
                <a:srgbClr val="000000"/>
              </a:solidFill>
              <a:latin typeface="Calibri"/>
            </a:endParaRPr>
          </a:p>
          <a:p>
            <a:pPr lvl="1" marL="658080" indent="-219240" algn="just">
              <a:lnSpc>
                <a:spcPct val="100000"/>
              </a:lnSpc>
              <a:buClr>
                <a:srgbClr val="000000"/>
              </a:buClr>
              <a:buFont typeface="Arial"/>
              <a:buChar char="•"/>
            </a:pPr>
            <a:r>
              <a:rPr b="0" lang="en-US" sz="1000" spc="-1" strike="noStrike" u="sng">
                <a:solidFill>
                  <a:srgbClr val="0563c1"/>
                </a:solidFill>
                <a:uFillTx/>
                <a:latin typeface="Calibri"/>
                <a:ea typeface="Calibri"/>
                <a:hlinkClick r:id="rId2"/>
              </a:rPr>
              <a:t>https://www.haufe.de/recht/deutsches-anwalt-office-premium/niessbrauch-und-wohnrecht-als-grundstuecksbelastungen_idesk_PI17574_HI11639189.html</a:t>
            </a:r>
            <a:endParaRPr b="0" lang="de-DE" sz="1000" spc="-1" strike="noStrike">
              <a:solidFill>
                <a:srgbClr val="000000"/>
              </a:solidFill>
              <a:latin typeface="Calibri"/>
            </a:endParaRPr>
          </a:p>
          <a:p>
            <a:pPr lvl="1" marL="658080" indent="-219240">
              <a:lnSpc>
                <a:spcPct val="100000"/>
              </a:lnSpc>
              <a:buClr>
                <a:srgbClr val="000000"/>
              </a:buClr>
              <a:buFont typeface="Arial"/>
              <a:buChar char="•"/>
            </a:pPr>
            <a:r>
              <a:rPr b="0" lang="en-US" sz="1000" spc="-1" strike="noStrike" u="sng">
                <a:solidFill>
                  <a:srgbClr val="0563c1"/>
                </a:solidFill>
                <a:uFillTx/>
                <a:latin typeface="Calibri"/>
                <a:ea typeface="Calibri"/>
                <a:hlinkClick r:id="rId3"/>
              </a:rPr>
              <a:t>https://de.wikipedia.org/wiki/Eigent%C3%BCmergrundschuld</a:t>
            </a:r>
            <a:br>
              <a:rPr sz="1000"/>
            </a:br>
            <a:r>
              <a:rPr b="0" lang="en-US" sz="1000" spc="-1" strike="noStrike" u="sng">
                <a:solidFill>
                  <a:srgbClr val="0563c1"/>
                </a:solidFill>
                <a:uFillTx/>
                <a:latin typeface="Calibri"/>
                <a:ea typeface="Calibri"/>
                <a:hlinkClick r:id="rId4"/>
              </a:rPr>
              <a:t>https://www.fch-gruppe.de/abtretung-von-briefgrundschulden-des-einen-freud-des-anderen-leid/</a:t>
            </a:r>
            <a:endParaRPr b="0" lang="de-DE" sz="1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1" lang="de-DE" sz="4400" spc="-1" strike="noStrike">
                <a:solidFill>
                  <a:srgbClr val="000000"/>
                </a:solidFill>
                <a:latin typeface="Calibri Light"/>
                <a:ea typeface="Calibri Light"/>
              </a:rPr>
              <a:t>Europäisches Vermögensregister 1/2</a:t>
            </a:r>
            <a:endParaRPr b="0" lang="de-DE" sz="4400" spc="-1" strike="noStrike">
              <a:solidFill>
                <a:srgbClr val="000000"/>
              </a:solidFill>
              <a:latin typeface="Calibri"/>
            </a:endParaRPr>
          </a:p>
        </p:txBody>
      </p:sp>
      <p:sp>
        <p:nvSpPr>
          <p:cNvPr id="73" name="PlaceHolder 2"/>
          <p:cNvSpPr>
            <a:spLocks noGrp="1"/>
          </p:cNvSpPr>
          <p:nvPr>
            <p:ph/>
          </p:nvPr>
        </p:nvSpPr>
        <p:spPr>
          <a:xfrm>
            <a:off x="838080" y="1385280"/>
            <a:ext cx="10515240" cy="5472360"/>
          </a:xfrm>
          <a:prstGeom prst="rect">
            <a:avLst/>
          </a:prstGeom>
          <a:noFill/>
          <a:ln w="0">
            <a:noFill/>
          </a:ln>
        </p:spPr>
        <p:txBody>
          <a:bodyPr anchor="t">
            <a:normAutofit fontScale="60000"/>
          </a:bodyPr>
          <a:p>
            <a:pPr indent="0" algn="just">
              <a:lnSpc>
                <a:spcPct val="100000"/>
              </a:lnSpc>
              <a:buNone/>
            </a:pPr>
            <a:endParaRPr b="0" lang="de-DE" sz="2800" spc="-1" strike="noStrike">
              <a:solidFill>
                <a:srgbClr val="000000"/>
              </a:solidFill>
              <a:latin typeface="Calibri"/>
            </a:endParaRPr>
          </a:p>
          <a:p>
            <a:pPr marL="219240" indent="-219240">
              <a:lnSpc>
                <a:spcPct val="110000"/>
              </a:lnSpc>
              <a:buClr>
                <a:srgbClr val="000000"/>
              </a:buClr>
              <a:buFont typeface="Arial"/>
              <a:buChar char="•"/>
            </a:pPr>
            <a:r>
              <a:rPr b="1" lang="en-US" sz="4700" spc="-1" strike="noStrike">
                <a:solidFill>
                  <a:srgbClr val="000000"/>
                </a:solidFill>
                <a:latin typeface="Calibri"/>
                <a:ea typeface="Calibri"/>
              </a:rPr>
              <a:t>Machbarkeitsstudie beauftragt 2019</a:t>
            </a:r>
            <a:endParaRPr b="0" lang="de-DE" sz="4700" spc="-1" strike="noStrike">
              <a:solidFill>
                <a:srgbClr val="000000"/>
              </a:solidFill>
              <a:latin typeface="Calibri"/>
            </a:endParaRPr>
          </a:p>
          <a:p>
            <a:pPr lvl="1" marL="658080" indent="-219240">
              <a:lnSpc>
                <a:spcPct val="110000"/>
              </a:lnSpc>
              <a:buClr>
                <a:srgbClr val="000000"/>
              </a:buClr>
              <a:buFont typeface="Arial"/>
              <a:buChar char="•"/>
            </a:pPr>
            <a:r>
              <a:rPr b="0" lang="en-US" sz="3800" spc="-1" strike="noStrike">
                <a:solidFill>
                  <a:srgbClr val="000000"/>
                </a:solidFill>
                <a:latin typeface="Calibri"/>
                <a:ea typeface="Calibri"/>
              </a:rPr>
              <a:t>Inhalt der Studie</a:t>
            </a:r>
            <a:endParaRPr b="0" lang="de-DE" sz="3800" spc="-1" strike="noStrike">
              <a:solidFill>
                <a:srgbClr val="000000"/>
              </a:solidFill>
              <a:latin typeface="Calibri"/>
            </a:endParaRPr>
          </a:p>
          <a:p>
            <a:pPr lvl="2" marL="1097280" indent="-219240">
              <a:lnSpc>
                <a:spcPct val="110000"/>
              </a:lnSpc>
              <a:buClr>
                <a:srgbClr val="000000"/>
              </a:buClr>
              <a:buFont typeface="Arial"/>
              <a:buChar char="•"/>
            </a:pPr>
            <a:r>
              <a:rPr b="0" lang="en-US" sz="3400" spc="-1" strike="noStrike">
                <a:solidFill>
                  <a:srgbClr val="000000"/>
                </a:solidFill>
                <a:latin typeface="Calibri"/>
                <a:ea typeface="Calibri"/>
              </a:rPr>
              <a:t>Erfassbarkeit Vermögenswerte </a:t>
            </a:r>
            <a:endParaRPr b="0" lang="de-DE" sz="3400" spc="-1" strike="noStrike">
              <a:solidFill>
                <a:srgbClr val="000000"/>
              </a:solidFill>
              <a:latin typeface="Calibri"/>
            </a:endParaRPr>
          </a:p>
          <a:p>
            <a:pPr lvl="2" marL="1097280" indent="-219240">
              <a:lnSpc>
                <a:spcPct val="110000"/>
              </a:lnSpc>
              <a:buClr>
                <a:srgbClr val="000000"/>
              </a:buClr>
              <a:buFont typeface="Arial"/>
              <a:buChar char="•"/>
            </a:pPr>
            <a:r>
              <a:rPr b="0" lang="en-US" sz="3400" spc="-1" strike="noStrike">
                <a:solidFill>
                  <a:srgbClr val="000000"/>
                </a:solidFill>
                <a:latin typeface="Calibri"/>
                <a:ea typeface="Calibri"/>
              </a:rPr>
              <a:t>registerte Werte wie Immobilien/Beteiligungen</a:t>
            </a:r>
            <a:endParaRPr b="0" lang="de-DE" sz="3400" spc="-1" strike="noStrike">
              <a:solidFill>
                <a:srgbClr val="000000"/>
              </a:solidFill>
              <a:latin typeface="Calibri"/>
            </a:endParaRPr>
          </a:p>
          <a:p>
            <a:pPr lvl="2" marL="1097280" indent="-219240">
              <a:lnSpc>
                <a:spcPct val="110000"/>
              </a:lnSpc>
              <a:buClr>
                <a:srgbClr val="000000"/>
              </a:buClr>
              <a:buFont typeface="Arial"/>
              <a:buChar char="•"/>
            </a:pPr>
            <a:r>
              <a:rPr b="0" lang="en-US" sz="3400" spc="-1" strike="noStrike">
                <a:solidFill>
                  <a:srgbClr val="000000"/>
                </a:solidFill>
                <a:latin typeface="Calibri"/>
                <a:ea typeface="Calibri"/>
              </a:rPr>
              <a:t>sonstige Werte wie Bargeld, Edelmetalle, Kunstgegenstände, Fahrzeuge etc.</a:t>
            </a:r>
            <a:endParaRPr b="0" lang="de-DE" sz="3400" spc="-1" strike="noStrike">
              <a:solidFill>
                <a:srgbClr val="000000"/>
              </a:solidFill>
              <a:latin typeface="Calibri"/>
            </a:endParaRPr>
          </a:p>
          <a:p>
            <a:pPr marL="219240" indent="-219240">
              <a:lnSpc>
                <a:spcPct val="110000"/>
              </a:lnSpc>
              <a:buClr>
                <a:srgbClr val="000000"/>
              </a:buClr>
              <a:buFont typeface="Arial"/>
              <a:buChar char="•"/>
            </a:pPr>
            <a:r>
              <a:rPr b="1" lang="en-US" sz="4200" spc="-1" strike="noStrike">
                <a:solidFill>
                  <a:srgbClr val="000000"/>
                </a:solidFill>
                <a:latin typeface="Calibri"/>
                <a:ea typeface="Calibri"/>
              </a:rPr>
              <a:t>Motivation</a:t>
            </a:r>
            <a:endParaRPr b="0" lang="de-DE" sz="4200" spc="-1" strike="noStrike">
              <a:solidFill>
                <a:srgbClr val="000000"/>
              </a:solidFill>
              <a:latin typeface="Calibri"/>
            </a:endParaRPr>
          </a:p>
          <a:p>
            <a:pPr lvl="1" marL="658080" indent="-219240">
              <a:lnSpc>
                <a:spcPct val="110000"/>
              </a:lnSpc>
              <a:buClr>
                <a:srgbClr val="000000"/>
              </a:buClr>
              <a:buFont typeface="Arial"/>
              <a:buChar char="•"/>
            </a:pPr>
            <a:r>
              <a:rPr b="0" lang="en-US" sz="3800" spc="-1" strike="noStrike">
                <a:solidFill>
                  <a:srgbClr val="000000"/>
                </a:solidFill>
                <a:latin typeface="Calibri"/>
                <a:ea typeface="Calibri"/>
              </a:rPr>
              <a:t>Zentrale Erfassung der Vermögenswerte</a:t>
            </a:r>
            <a:endParaRPr b="0" lang="de-DE" sz="3800" spc="-1" strike="noStrike">
              <a:solidFill>
                <a:srgbClr val="000000"/>
              </a:solidFill>
              <a:latin typeface="Calibri"/>
            </a:endParaRPr>
          </a:p>
          <a:p>
            <a:pPr lvl="1" marL="658080" indent="-219240">
              <a:lnSpc>
                <a:spcPct val="110000"/>
              </a:lnSpc>
              <a:buClr>
                <a:srgbClr val="000000"/>
              </a:buClr>
              <a:buFont typeface="Arial"/>
              <a:buChar char="•"/>
            </a:pPr>
            <a:r>
              <a:rPr b="0" lang="en-US" sz="3800" spc="-1" strike="noStrike">
                <a:solidFill>
                  <a:srgbClr val="000000"/>
                </a:solidFill>
                <a:latin typeface="Calibri"/>
                <a:ea typeface="Calibri"/>
              </a:rPr>
              <a:t>Jederzeitiger zentraler Abruf des Registers</a:t>
            </a:r>
            <a:endParaRPr b="0" lang="de-DE" sz="3800" spc="-1" strike="noStrike">
              <a:solidFill>
                <a:srgbClr val="000000"/>
              </a:solidFill>
              <a:latin typeface="Calibri"/>
            </a:endParaRPr>
          </a:p>
          <a:p>
            <a:pPr marL="219240" indent="-219240">
              <a:lnSpc>
                <a:spcPct val="110000"/>
              </a:lnSpc>
              <a:buClr>
                <a:srgbClr val="000000"/>
              </a:buClr>
              <a:buFont typeface="Arial"/>
              <a:buChar char="•"/>
            </a:pPr>
            <a:r>
              <a:rPr b="1" lang="en-US" sz="4200" spc="-1" strike="noStrike">
                <a:solidFill>
                  <a:srgbClr val="000000"/>
                </a:solidFill>
                <a:latin typeface="Calibri"/>
                <a:ea typeface="Calibri"/>
              </a:rPr>
              <a:t>Datenschutz und Steuer-ID</a:t>
            </a:r>
            <a:endParaRPr b="0" lang="de-DE" sz="4200" spc="-1" strike="noStrike">
              <a:solidFill>
                <a:srgbClr val="000000"/>
              </a:solidFill>
              <a:latin typeface="Calibri"/>
            </a:endParaRPr>
          </a:p>
          <a:p>
            <a:pPr lvl="1" marL="658080" indent="-219240">
              <a:lnSpc>
                <a:spcPct val="110000"/>
              </a:lnSpc>
              <a:buClr>
                <a:srgbClr val="000000"/>
              </a:buClr>
              <a:buFont typeface="Arial"/>
              <a:buChar char="•"/>
            </a:pPr>
            <a:r>
              <a:rPr b="0" lang="en-US" sz="3800" spc="-1" strike="noStrike">
                <a:solidFill>
                  <a:srgbClr val="000000"/>
                </a:solidFill>
                <a:latin typeface="Calibri"/>
                <a:ea typeface="Calibri"/>
              </a:rPr>
              <a:t>Registermodernisierungsgesetz und Identifikationsnummerngesetz macht </a:t>
            </a:r>
            <a:br>
              <a:rPr sz="3800"/>
            </a:br>
            <a:r>
              <a:rPr b="0" lang="en-US" sz="3800" spc="-1" strike="noStrike">
                <a:solidFill>
                  <a:srgbClr val="000000"/>
                </a:solidFill>
                <a:latin typeface="Calibri"/>
                <a:ea typeface="Calibri"/>
              </a:rPr>
              <a:t>Steuer ID zu allgemeinen Personenkennziffer </a:t>
            </a:r>
            <a:endParaRPr b="0" lang="de-DE" sz="3800" spc="-1" strike="noStrike">
              <a:solidFill>
                <a:srgbClr val="000000"/>
              </a:solidFill>
              <a:latin typeface="Calibri"/>
            </a:endParaRPr>
          </a:p>
          <a:p>
            <a:pPr lvl="1" marL="658080" indent="-219240">
              <a:lnSpc>
                <a:spcPct val="110000"/>
              </a:lnSpc>
              <a:buClr>
                <a:srgbClr val="000000"/>
              </a:buClr>
              <a:buFont typeface="Arial"/>
              <a:buChar char="•"/>
            </a:pPr>
            <a:r>
              <a:rPr b="0" lang="en-US" sz="3800" spc="-1" strike="noStrike">
                <a:solidFill>
                  <a:srgbClr val="000000"/>
                </a:solidFill>
                <a:latin typeface="Calibri"/>
                <a:ea typeface="Calibri"/>
              </a:rPr>
              <a:t>Jan. 2021 und Mai 2021 / Begründung: bessere Verteilung der Coronahilfen</a:t>
            </a:r>
            <a:br>
              <a:rPr sz="3800"/>
            </a:br>
            <a:br>
              <a:rPr sz="900"/>
            </a:br>
            <a:r>
              <a:rPr b="0" lang="en-US" sz="1600" spc="-1" strike="noStrike" u="sng">
                <a:solidFill>
                  <a:srgbClr val="0563c1"/>
                </a:solidFill>
                <a:uFillTx/>
                <a:latin typeface="Calibri"/>
                <a:ea typeface="Calibri"/>
                <a:hlinkClick r:id="rId1"/>
              </a:rPr>
              <a:t>https://altersvorsorge-neu-gedacht.de/606942/Eine-Vermoegensabgabe-kommt-auch-ohne-EU-Vermoegensregister</a:t>
            </a:r>
            <a:br>
              <a:rPr sz="1600"/>
            </a:br>
            <a:r>
              <a:rPr b="0" lang="en-US" sz="1600" spc="-1" strike="noStrike">
                <a:solidFill>
                  <a:srgbClr val="ff0000"/>
                </a:solidFill>
                <a:latin typeface="Calibri"/>
                <a:ea typeface="Calibri"/>
              </a:rPr>
              <a:t> </a:t>
            </a:r>
            <a:r>
              <a:rPr b="0" lang="en-US" sz="1600" spc="-1" strike="noStrike" u="sng">
                <a:solidFill>
                  <a:srgbClr val="0563c1"/>
                </a:solidFill>
                <a:uFillTx/>
                <a:latin typeface="Calibri"/>
                <a:ea typeface="Calibri"/>
                <a:hlinkClick r:id="rId2"/>
              </a:rPr>
              <a:t>https://www.immobilien-erfahrung.de/lastenausgleich-2025-vermoegensabgabe-eu-weites-vermoegensregister-folgen-szenarien/</a:t>
            </a:r>
            <a:endParaRPr b="0" lang="de-DE" sz="1600" spc="-1" strike="noStrike">
              <a:solidFill>
                <a:srgbClr val="000000"/>
              </a:solidFill>
              <a:latin typeface="Calibri"/>
            </a:endParaRPr>
          </a:p>
          <a:p>
            <a:pPr indent="0" algn="just">
              <a:lnSpc>
                <a:spcPct val="100000"/>
              </a:lnSpc>
              <a:buNone/>
              <a:tabLst>
                <a:tab algn="l" pos="0"/>
              </a:tabLst>
            </a:pPr>
            <a:endParaRPr b="0" lang="de-DE" sz="16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1" lang="de-DE" sz="4400" spc="-1" strike="noStrike">
                <a:solidFill>
                  <a:srgbClr val="000000"/>
                </a:solidFill>
                <a:latin typeface="Calibri Light"/>
                <a:ea typeface="Calibri Light"/>
              </a:rPr>
              <a:t>Europäisches Vermögensregister 2/2</a:t>
            </a:r>
            <a:endParaRPr b="0" lang="de-DE" sz="4400" spc="-1" strike="noStrike">
              <a:solidFill>
                <a:srgbClr val="000000"/>
              </a:solidFill>
              <a:latin typeface="Calibri"/>
            </a:endParaRPr>
          </a:p>
        </p:txBody>
      </p:sp>
      <p:sp>
        <p:nvSpPr>
          <p:cNvPr id="75" name="PlaceHolder 2"/>
          <p:cNvSpPr>
            <a:spLocks noGrp="1"/>
          </p:cNvSpPr>
          <p:nvPr>
            <p:ph/>
          </p:nvPr>
        </p:nvSpPr>
        <p:spPr>
          <a:xfrm>
            <a:off x="838080" y="1566720"/>
            <a:ext cx="10515240" cy="5472360"/>
          </a:xfrm>
          <a:prstGeom prst="rect">
            <a:avLst/>
          </a:prstGeom>
          <a:noFill/>
          <a:ln w="0">
            <a:noFill/>
          </a:ln>
        </p:spPr>
        <p:txBody>
          <a:bodyPr anchor="t">
            <a:normAutofit/>
          </a:bodyPr>
          <a:p>
            <a:pPr marL="228600" indent="-228600" algn="just">
              <a:lnSpc>
                <a:spcPct val="100000"/>
              </a:lnSpc>
              <a:buClr>
                <a:srgbClr val="000000"/>
              </a:buClr>
              <a:buFont typeface="Arial"/>
              <a:buChar char="•"/>
            </a:pPr>
            <a:r>
              <a:rPr b="1" lang="de-DE" sz="2800" spc="-1" strike="noStrike">
                <a:solidFill>
                  <a:srgbClr val="000000"/>
                </a:solidFill>
                <a:latin typeface="Calibri"/>
                <a:ea typeface="Calibri"/>
              </a:rPr>
              <a:t>Ausschreibung EU Kommission vom 09.07.2021</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200" spc="-1" strike="noStrike">
                <a:solidFill>
                  <a:srgbClr val="000000"/>
                </a:solidFill>
                <a:latin typeface="Calibri"/>
                <a:ea typeface="Calibri"/>
              </a:rPr>
              <a:t>Die Erhebung von Daten und die Zusammenschaltung von Registern sind ein wichtiges Instrument des EU-Rechts, um den Zugang der zuständigen Behörden zu Finanzinformationen zu beschleunigen und die grenzüberschreitende Zusammenarbeit zu erleichtern. Im Rahmen dieses Projekts sollen verschiedene Möglichkeiten für die Erhebung von Informationen zur Einrichtung eines Vermögensregisters geprüft werden, das anschließend in eine künftige politische Initiative einfließen kann. Es soll untersucht werden, wie aus verschiedenen Quellen des Vermögenseigentums (z. B. Landregister, Unternehmensregister, Trust- und Stiftungsregister, zentrale Verwahrstellen von Wertpapieren usw.) verfügbare Informationen gesammelt und miteinander verknüpft werden können, und der Entwurf, der Umfang und die Herausforderungen für ein solches Vermögensregister der Union analysiert werden. </a:t>
            </a:r>
            <a:r>
              <a:rPr b="0" lang="de-DE" sz="2200" spc="-1" strike="noStrike">
                <a:solidFill>
                  <a:srgbClr val="ff0000"/>
                </a:solidFill>
                <a:latin typeface="Calibri"/>
                <a:ea typeface="Calibri"/>
              </a:rPr>
              <a:t>Die Möglichkeit, Daten über das Eigentum an anderen Vermögenswerten wie Kryptowährungen, Kunstwerken, Immobilien und Gold aufzunehmen in das Register aufzunehmen, ist ebenfalls zu berücksichtigen. </a:t>
            </a:r>
            <a:endParaRPr b="0" lang="de-DE" sz="2200" spc="-1" strike="noStrike">
              <a:solidFill>
                <a:srgbClr val="000000"/>
              </a:solidFill>
              <a:latin typeface="Calibri"/>
            </a:endParaRPr>
          </a:p>
          <a:p>
            <a:pPr indent="0" algn="just">
              <a:lnSpc>
                <a:spcPct val="100000"/>
              </a:lnSpc>
              <a:buNone/>
              <a:tabLst>
                <a:tab algn="l" pos="0"/>
              </a:tabLst>
            </a:pPr>
            <a:endParaRPr b="0" lang="de-DE" sz="16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838080" y="365040"/>
            <a:ext cx="10515240" cy="1325160"/>
          </a:xfrm>
          <a:prstGeom prst="rect">
            <a:avLst/>
          </a:prstGeom>
          <a:noFill/>
          <a:ln w="0">
            <a:noFill/>
          </a:ln>
        </p:spPr>
        <p:txBody>
          <a:bodyPr anchor="ctr">
            <a:normAutofit/>
          </a:bodyPr>
          <a:p>
            <a:pPr indent="0">
              <a:lnSpc>
                <a:spcPct val="90000"/>
              </a:lnSpc>
              <a:buNone/>
            </a:pPr>
            <a:r>
              <a:rPr b="1" lang="de-DE" sz="3200" spc="-1" strike="noStrike">
                <a:solidFill>
                  <a:srgbClr val="000000"/>
                </a:solidFill>
                <a:latin typeface="Calibri Light"/>
              </a:rPr>
              <a:t>Aktuelles: </a:t>
            </a:r>
            <a:r>
              <a:rPr b="1" i="1" lang="de-DE" sz="3200" spc="-1" strike="noStrike">
                <a:solidFill>
                  <a:srgbClr val="000000"/>
                </a:solidFill>
                <a:latin typeface="Calibri Light"/>
              </a:rPr>
              <a:t>Gestern einen Schritt vor dem Abgrund:</a:t>
            </a:r>
            <a:br>
              <a:rPr sz="3200"/>
            </a:br>
            <a:r>
              <a:rPr b="1" i="1" lang="de-DE" sz="3200" spc="-1" strike="noStrike">
                <a:solidFill>
                  <a:srgbClr val="000000"/>
                </a:solidFill>
                <a:latin typeface="Calibri Light"/>
              </a:rPr>
              <a:t>                   Seit 18.04.2023 sind wir einen Schritt weiter !!!</a:t>
            </a:r>
            <a:endParaRPr b="0" lang="de-DE" sz="3200" spc="-1" strike="noStrike">
              <a:solidFill>
                <a:srgbClr val="000000"/>
              </a:solidFill>
              <a:latin typeface="Calibri"/>
            </a:endParaRPr>
          </a:p>
        </p:txBody>
      </p:sp>
      <p:sp>
        <p:nvSpPr>
          <p:cNvPr id="77" name="PlaceHolder 2"/>
          <p:cNvSpPr>
            <a:spLocks noGrp="1"/>
          </p:cNvSpPr>
          <p:nvPr>
            <p:ph/>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Bis 18.04.2023 wurde die Einführung und der Zweck des Registers überwiegend bestritten oder relativiert;</a:t>
            </a:r>
            <a:endParaRPr b="0" lang="de-DE" sz="2800" spc="-1" strike="noStrike">
              <a:solidFill>
                <a:srgbClr val="000000"/>
              </a:solidFill>
              <a:latin typeface="Calibri"/>
            </a:endParaRPr>
          </a:p>
          <a:p>
            <a:pPr marL="228600" indent="-228600">
              <a:lnSpc>
                <a:spcPct val="90000"/>
              </a:lnSpc>
              <a:spcBef>
                <a:spcPts val="1001"/>
              </a:spcBef>
              <a:buClr>
                <a:srgbClr val="ff0000"/>
              </a:buClr>
              <a:buFont typeface="Arial"/>
              <a:buChar char="•"/>
            </a:pPr>
            <a:r>
              <a:rPr b="0" lang="de-DE" sz="2800" spc="-1" strike="noStrike">
                <a:solidFill>
                  <a:srgbClr val="ff0000"/>
                </a:solidFill>
                <a:latin typeface="Calibri"/>
              </a:rPr>
              <a:t>Seit 18.04.2023 Gesetzesentwurf mit über 85% der Abgeordneten bejaht.</a:t>
            </a:r>
            <a:endParaRPr b="0" lang="de-DE" sz="2800" spc="-1" strike="noStrike">
              <a:solidFill>
                <a:srgbClr val="000000"/>
              </a:solidFill>
              <a:latin typeface="Calibri"/>
            </a:endParaRPr>
          </a:p>
          <a:p>
            <a:pPr marL="228600" indent="-228600">
              <a:lnSpc>
                <a:spcPct val="90000"/>
              </a:lnSpc>
              <a:spcBef>
                <a:spcPts val="1001"/>
              </a:spcBef>
              <a:buClr>
                <a:srgbClr val="ff0000"/>
              </a:buClr>
              <a:buFont typeface="Arial"/>
              <a:buChar char="•"/>
            </a:pPr>
            <a:r>
              <a:rPr b="1" lang="de-DE" sz="2800" spc="-1" strike="noStrike">
                <a:solidFill>
                  <a:srgbClr val="ff0000"/>
                </a:solidFill>
                <a:latin typeface="Calibri"/>
              </a:rPr>
              <a:t>Das Register wird eingeführt!</a:t>
            </a:r>
            <a:endParaRPr b="0" lang="de-DE" sz="2800" spc="-1" strike="noStrike">
              <a:solidFill>
                <a:srgbClr val="000000"/>
              </a:solidFill>
              <a:latin typeface="Calibri"/>
            </a:endParaRPr>
          </a:p>
          <a:p>
            <a:pPr marL="228600" indent="-228600">
              <a:lnSpc>
                <a:spcPct val="90000"/>
              </a:lnSpc>
              <a:spcBef>
                <a:spcPts val="1001"/>
              </a:spcBef>
              <a:buClr>
                <a:srgbClr val="ff0000"/>
              </a:buClr>
              <a:buFont typeface="Arial"/>
              <a:buChar char="•"/>
            </a:pPr>
            <a:r>
              <a:rPr b="0" lang="de-DE" sz="2800" spc="-1" strike="noStrike">
                <a:solidFill>
                  <a:srgbClr val="ff0000"/>
                </a:solidFill>
                <a:latin typeface="Calibri"/>
              </a:rPr>
              <a:t>Zentrale Erfassung aller Vermögenswerte EU Bürger/EU Vermögen!?</a:t>
            </a:r>
            <a:endParaRPr b="0" lang="de-DE" sz="2800" spc="-1" strike="noStrike">
              <a:solidFill>
                <a:srgbClr val="000000"/>
              </a:solidFill>
              <a:latin typeface="Calibri"/>
            </a:endParaRPr>
          </a:p>
          <a:p>
            <a:pPr marL="228600" indent="-228600">
              <a:lnSpc>
                <a:spcPct val="90000"/>
              </a:lnSpc>
              <a:spcBef>
                <a:spcPts val="1001"/>
              </a:spcBef>
              <a:buClr>
                <a:srgbClr val="ff0000"/>
              </a:buClr>
              <a:buFont typeface="Arial"/>
              <a:buChar char="•"/>
            </a:pPr>
            <a:r>
              <a:rPr b="0" lang="de-DE" sz="2800" spc="-1" strike="noStrike">
                <a:solidFill>
                  <a:srgbClr val="ff0000"/>
                </a:solidFill>
                <a:latin typeface="Calibri"/>
              </a:rPr>
              <a:t>Erfassung auch bei Stiftungen / Genossenschaften (s.o.)</a:t>
            </a:r>
            <a:endParaRPr b="0" lang="de-DE" sz="2800" spc="-1" strike="noStrike">
              <a:solidFill>
                <a:srgbClr val="000000"/>
              </a:solidFill>
              <a:latin typeface="Calibri"/>
            </a:endParaRPr>
          </a:p>
          <a:p>
            <a:pPr marL="228600" indent="-228600">
              <a:lnSpc>
                <a:spcPct val="90000"/>
              </a:lnSpc>
              <a:spcBef>
                <a:spcPts val="1001"/>
              </a:spcBef>
              <a:buClr>
                <a:srgbClr val="ff0000"/>
              </a:buClr>
              <a:buFont typeface="Arial"/>
              <a:buChar char="•"/>
            </a:pPr>
            <a:r>
              <a:rPr b="0" lang="de-DE" sz="2800" spc="-1" strike="noStrike">
                <a:solidFill>
                  <a:srgbClr val="ff0000"/>
                </a:solidFill>
                <a:latin typeface="Calibri"/>
              </a:rPr>
              <a:t>Datenzugriff für sämtlich Behörden;</a:t>
            </a:r>
            <a:endParaRPr b="0" lang="de-DE" sz="2800" spc="-1" strike="noStrike">
              <a:solidFill>
                <a:srgbClr val="000000"/>
              </a:solidFill>
              <a:latin typeface="Calibri"/>
            </a:endParaRPr>
          </a:p>
          <a:p>
            <a:pPr marL="228600" indent="-228600">
              <a:lnSpc>
                <a:spcPct val="90000"/>
              </a:lnSpc>
              <a:spcBef>
                <a:spcPts val="1001"/>
              </a:spcBef>
              <a:buClr>
                <a:srgbClr val="ff0000"/>
              </a:buClr>
              <a:buFont typeface="Arial"/>
              <a:buChar char="•"/>
            </a:pPr>
            <a:r>
              <a:rPr b="0" lang="de-DE" sz="2800" spc="-1" strike="noStrike">
                <a:solidFill>
                  <a:srgbClr val="ff0000"/>
                </a:solidFill>
                <a:latin typeface="Calibri"/>
              </a:rPr>
              <a:t>Datenzugriff auch für Medienvertreter!  Banken? Versicherungen?</a:t>
            </a:r>
            <a:endParaRPr b="0" lang="de-DE" sz="28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796680" y="313200"/>
            <a:ext cx="10515240" cy="850320"/>
          </a:xfrm>
          <a:prstGeom prst="rect">
            <a:avLst/>
          </a:prstGeom>
          <a:noFill/>
          <a:ln w="0">
            <a:noFill/>
          </a:ln>
        </p:spPr>
        <p:txBody>
          <a:bodyPr anchor="ctr">
            <a:noAutofit/>
          </a:bodyPr>
          <a:p>
            <a:pPr indent="0">
              <a:lnSpc>
                <a:spcPct val="90000"/>
              </a:lnSpc>
              <a:buNone/>
            </a:pPr>
            <a:r>
              <a:rPr b="0" lang="de-DE" sz="4400" spc="-1" strike="noStrike">
                <a:solidFill>
                  <a:srgbClr val="000000"/>
                </a:solidFill>
                <a:latin typeface="Calibri Light"/>
              </a:rPr>
              <a:t>Registerinhalt / Registerpflege</a:t>
            </a:r>
            <a:endParaRPr b="0" lang="de-DE" sz="4400" spc="-1" strike="noStrike">
              <a:solidFill>
                <a:srgbClr val="000000"/>
              </a:solidFill>
              <a:latin typeface="Calibri"/>
            </a:endParaRPr>
          </a:p>
        </p:txBody>
      </p:sp>
      <p:sp>
        <p:nvSpPr>
          <p:cNvPr id="79" name="PlaceHolder 2"/>
          <p:cNvSpPr>
            <a:spLocks noGrp="1"/>
          </p:cNvSpPr>
          <p:nvPr>
            <p:ph/>
          </p:nvPr>
        </p:nvSpPr>
        <p:spPr>
          <a:xfrm>
            <a:off x="838080" y="1174320"/>
            <a:ext cx="10515240" cy="50025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Auskunftspflichten zum Vermögensregister; Sanktionsbelegt</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Vermögensarrestierungen online;</a:t>
            </a:r>
            <a:endParaRPr b="0" lang="de-DE" sz="2800" spc="-1" strike="noStrike">
              <a:solidFill>
                <a:srgbClr val="000000"/>
              </a:solidFill>
              <a:latin typeface="Calibri"/>
            </a:endParaRPr>
          </a:p>
          <a:p>
            <a:pPr indent="0">
              <a:lnSpc>
                <a:spcPct val="90000"/>
              </a:lnSpc>
              <a:spcBef>
                <a:spcPts val="1001"/>
              </a:spcBef>
              <a:buNone/>
            </a:pPr>
            <a:endParaRPr b="0" lang="de-DE" sz="2800" spc="-1" strike="noStrike">
              <a:solidFill>
                <a:srgbClr val="000000"/>
              </a:solidFill>
              <a:latin typeface="Calibri"/>
            </a:endParaRPr>
          </a:p>
          <a:p>
            <a:pPr marL="228600" indent="-228600" algn="just">
              <a:lnSpc>
                <a:spcPct val="90000"/>
              </a:lnSpc>
              <a:spcBef>
                <a:spcPts val="1001"/>
              </a:spcBef>
              <a:buClr>
                <a:srgbClr val="ff0000"/>
              </a:buClr>
              <a:buFont typeface="Arial"/>
              <a:buChar char="•"/>
            </a:pPr>
            <a:r>
              <a:rPr b="1" lang="de-DE" sz="2800" spc="-1" strike="noStrike">
                <a:solidFill>
                  <a:srgbClr val="ff0000"/>
                </a:solidFill>
                <a:latin typeface="Calibri"/>
              </a:rPr>
              <a:t>Financial Intelligence Unit ( FIU </a:t>
            </a:r>
            <a:r>
              <a:rPr b="0" lang="de-DE" sz="2800" spc="-1" strike="noStrike">
                <a:solidFill>
                  <a:srgbClr val="ff0000"/>
                </a:solidFill>
                <a:latin typeface="Calibri"/>
              </a:rPr>
              <a:t>)-in jedem Mitgliedsstaat einzurichtende zentrale Untersuchungsbehörde zur Ermittlung und ggf. Arrestierung von Vermögenswerten</a:t>
            </a:r>
            <a:endParaRPr b="0" lang="de-DE" sz="2800" spc="-1" strike="noStrike">
              <a:solidFill>
                <a:srgbClr val="000000"/>
              </a:solidFill>
              <a:latin typeface="Calibri"/>
            </a:endParaRPr>
          </a:p>
          <a:p>
            <a:pPr marL="228600" indent="-228600" algn="just">
              <a:lnSpc>
                <a:spcPct val="90000"/>
              </a:lnSpc>
              <a:spcBef>
                <a:spcPts val="1001"/>
              </a:spcBef>
              <a:buClr>
                <a:srgbClr val="0d0d0d"/>
              </a:buClr>
              <a:buFont typeface="Arial"/>
              <a:buChar char="•"/>
            </a:pPr>
            <a:r>
              <a:rPr b="0" lang="de-DE" sz="2800" spc="-1" strike="noStrike">
                <a:solidFill>
                  <a:srgbClr val="0d0d0d"/>
                </a:solidFill>
                <a:latin typeface="Calibri"/>
              </a:rPr>
              <a:t>Ab 2024 Einrichtung einer Zentralstelle zur Abgleichung und Aktualisierung des Datenbestandes.</a:t>
            </a:r>
            <a:endParaRPr b="0" lang="de-DE" sz="2800" spc="-1" strike="noStrike">
              <a:solidFill>
                <a:srgbClr val="000000"/>
              </a:solidFill>
              <a:latin typeface="Calibri"/>
            </a:endParaRPr>
          </a:p>
          <a:p>
            <a:pPr marL="228600" indent="-228600" algn="just">
              <a:lnSpc>
                <a:spcPct val="90000"/>
              </a:lnSpc>
              <a:spcBef>
                <a:spcPts val="1001"/>
              </a:spcBef>
              <a:buClr>
                <a:srgbClr val="0d0d0d"/>
              </a:buClr>
              <a:buFont typeface="Arial"/>
              <a:buChar char="•"/>
            </a:pPr>
            <a:r>
              <a:rPr b="0" lang="de-DE" sz="2800" spc="-1" strike="noStrike">
                <a:solidFill>
                  <a:srgbClr val="0d0d0d"/>
                </a:solidFill>
                <a:latin typeface="Calibri"/>
              </a:rPr>
              <a:t>S.o. Einsichtsrechte auch für Journalisten und Medien ( berechtigte Interessen ) / Trusted News Initiative  </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buNone/>
            </a:pPr>
            <a:endParaRPr b="0" lang="de-DE" sz="4400" spc="-1" strike="noStrike">
              <a:solidFill>
                <a:srgbClr val="000000"/>
              </a:solidFill>
              <a:latin typeface="Calibri Light"/>
            </a:endParaRPr>
          </a:p>
        </p:txBody>
      </p:sp>
      <p:sp>
        <p:nvSpPr>
          <p:cNvPr id="44" name="PlaceHolder 2"/>
          <p:cNvSpPr>
            <a:spLocks noGrp="1"/>
          </p:cNvSpPr>
          <p:nvPr>
            <p:ph/>
          </p:nvPr>
        </p:nvSpPr>
        <p:spPr>
          <a:xfrm>
            <a:off x="838080" y="0"/>
            <a:ext cx="10515240" cy="6761160"/>
          </a:xfrm>
          <a:prstGeom prst="rect">
            <a:avLst/>
          </a:prstGeom>
          <a:noFill/>
          <a:ln w="0">
            <a:noFill/>
          </a:ln>
        </p:spPr>
        <p:txBody>
          <a:bodyPr anchor="t">
            <a:noAutofit/>
          </a:bodyPr>
          <a:p>
            <a:pPr indent="0">
              <a:lnSpc>
                <a:spcPct val="90000"/>
              </a:lnSpc>
              <a:spcBef>
                <a:spcPts val="1417"/>
              </a:spcBef>
              <a:buNone/>
            </a:pPr>
            <a:endParaRPr b="0" lang="de-DE" sz="2800" spc="-1" strike="noStrike">
              <a:solidFill>
                <a:srgbClr val="000000"/>
              </a:solidFill>
              <a:latin typeface="Calibri"/>
            </a:endParaRPr>
          </a:p>
        </p:txBody>
      </p:sp>
      <p:pic>
        <p:nvPicPr>
          <p:cNvPr id="45" name="Picture 2" descr=""/>
          <p:cNvPicPr/>
          <p:nvPr/>
        </p:nvPicPr>
        <p:blipFill>
          <a:blip r:embed="rId1"/>
          <a:stretch/>
        </p:blipFill>
        <p:spPr>
          <a:xfrm>
            <a:off x="2660760" y="0"/>
            <a:ext cx="6865560" cy="676116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807120" y="0"/>
            <a:ext cx="10515240" cy="1325160"/>
          </a:xfrm>
          <a:prstGeom prst="rect">
            <a:avLst/>
          </a:prstGeom>
          <a:noFill/>
          <a:ln w="0">
            <a:noFill/>
          </a:ln>
        </p:spPr>
        <p:txBody>
          <a:bodyPr anchor="ctr">
            <a:noAutofit/>
          </a:bodyPr>
          <a:p>
            <a:pPr indent="0">
              <a:lnSpc>
                <a:spcPct val="90000"/>
              </a:lnSpc>
              <a:buNone/>
            </a:pPr>
            <a:r>
              <a:rPr b="1" lang="de-DE" sz="4400" spc="-1" strike="noStrike">
                <a:solidFill>
                  <a:srgbClr val="000000"/>
                </a:solidFill>
                <a:latin typeface="Calibri Light"/>
              </a:rPr>
              <a:t>Abstimmung EU Parlament 18.04.2023</a:t>
            </a:r>
            <a:endParaRPr b="0" lang="de-DE" sz="4400" spc="-1" strike="noStrike">
              <a:solidFill>
                <a:srgbClr val="000000"/>
              </a:solidFill>
              <a:latin typeface="Calibri"/>
            </a:endParaRPr>
          </a:p>
        </p:txBody>
      </p:sp>
      <p:sp>
        <p:nvSpPr>
          <p:cNvPr id="81" name="PlaceHolder 2"/>
          <p:cNvSpPr>
            <a:spLocks noGrp="1"/>
          </p:cNvSpPr>
          <p:nvPr>
            <p:ph/>
          </p:nvPr>
        </p:nvSpPr>
        <p:spPr>
          <a:xfrm>
            <a:off x="838080" y="1825560"/>
            <a:ext cx="10515240" cy="4350960"/>
          </a:xfrm>
          <a:prstGeom prst="rect">
            <a:avLst/>
          </a:prstGeom>
          <a:noFill/>
          <a:ln w="0">
            <a:noFill/>
          </a:ln>
        </p:spPr>
        <p:txBody>
          <a:bodyPr anchor="t">
            <a:normAutofit fontScale="95000"/>
          </a:bodyPr>
          <a:p>
            <a:pPr marL="234360" indent="-234360">
              <a:lnSpc>
                <a:spcPct val="90000"/>
              </a:lnSpc>
              <a:spcBef>
                <a:spcPts val="1001"/>
              </a:spcBef>
              <a:buClr>
                <a:srgbClr val="000000"/>
              </a:buClr>
              <a:buFont typeface="Arial"/>
              <a:buChar char="•"/>
            </a:pPr>
            <a:r>
              <a:rPr b="1" lang="de-DE" sz="2800" spc="-1" strike="noStrike">
                <a:solidFill>
                  <a:srgbClr val="000000"/>
                </a:solidFill>
                <a:latin typeface="Calibri"/>
              </a:rPr>
              <a:t>Gesetz zum  einheitlichen Regelwerk der EU-Verordnung</a:t>
            </a:r>
            <a:endParaRPr b="0" lang="de-DE" sz="2800" spc="-1" strike="noStrike">
              <a:solidFill>
                <a:srgbClr val="000000"/>
              </a:solidFill>
              <a:latin typeface="Calibri"/>
            </a:endParaRPr>
          </a:p>
          <a:p>
            <a:pPr indent="0">
              <a:lnSpc>
                <a:spcPct val="90000"/>
              </a:lnSpc>
              <a:spcBef>
                <a:spcPts val="1001"/>
              </a:spcBef>
              <a:buNone/>
              <a:tabLst>
                <a:tab algn="l" pos="0"/>
              </a:tabLst>
            </a:pPr>
            <a:r>
              <a:rPr b="0" lang="de-DE" sz="2800" spc="-1" strike="noStrike">
                <a:solidFill>
                  <a:srgbClr val="000000"/>
                </a:solidFill>
                <a:latin typeface="Calibri"/>
              </a:rPr>
              <a:t>   </a:t>
            </a:r>
            <a:r>
              <a:rPr b="0" lang="de-DE" sz="2800" spc="-1" strike="noStrike">
                <a:solidFill>
                  <a:srgbClr val="000000"/>
                </a:solidFill>
                <a:latin typeface="Calibri"/>
              </a:rPr>
              <a:t>d.h. : Regelung zur Bestimmung/Erfassung wirtschaftlicher Eigentümer</a:t>
            </a:r>
            <a:endParaRPr b="0" lang="de-DE" sz="2800" spc="-1" strike="noStrike">
              <a:solidFill>
                <a:srgbClr val="000000"/>
              </a:solidFill>
              <a:latin typeface="Calibri"/>
            </a:endParaRPr>
          </a:p>
          <a:p>
            <a:pPr indent="0">
              <a:lnSpc>
                <a:spcPct val="90000"/>
              </a:lnSpc>
              <a:spcBef>
                <a:spcPts val="1001"/>
              </a:spcBef>
              <a:buNone/>
              <a:tabLst>
                <a:tab algn="l" pos="0"/>
              </a:tabLst>
            </a:pPr>
            <a:r>
              <a:rPr b="0" lang="de-DE" sz="2800" spc="-1" strike="noStrike">
                <a:solidFill>
                  <a:srgbClr val="000000"/>
                </a:solidFill>
                <a:latin typeface="Calibri"/>
              </a:rPr>
              <a:t>   </a:t>
            </a:r>
            <a:r>
              <a:rPr b="1" lang="de-DE" sz="2800" spc="-1" strike="noStrike">
                <a:solidFill>
                  <a:srgbClr val="000000"/>
                </a:solidFill>
                <a:latin typeface="Calibri"/>
              </a:rPr>
              <a:t>99 Ja /8 Nein /6 Enthaltungen</a:t>
            </a:r>
            <a:endParaRPr b="0" lang="de-DE" sz="2800" spc="-1" strike="noStrike">
              <a:solidFill>
                <a:srgbClr val="000000"/>
              </a:solidFill>
              <a:latin typeface="Calibri"/>
            </a:endParaRPr>
          </a:p>
          <a:p>
            <a:pPr marL="234360" indent="-234360">
              <a:lnSpc>
                <a:spcPct val="90000"/>
              </a:lnSpc>
              <a:spcBef>
                <a:spcPts val="1001"/>
              </a:spcBef>
              <a:buClr>
                <a:srgbClr val="000000"/>
              </a:buClr>
              <a:buFont typeface="Arial"/>
              <a:buChar char="-"/>
              <a:tabLst>
                <a:tab algn="l" pos="0"/>
              </a:tabLst>
            </a:pPr>
            <a:r>
              <a:rPr b="0" lang="de-DE" sz="2800" spc="-1" strike="noStrike">
                <a:solidFill>
                  <a:srgbClr val="000000"/>
                </a:solidFill>
                <a:latin typeface="Calibri"/>
              </a:rPr>
              <a:t>6.Richtlinie zur Bekämpfung Geldwäsche</a:t>
            </a:r>
            <a:endParaRPr b="0" lang="de-DE" sz="2800" spc="-1" strike="noStrike">
              <a:solidFill>
                <a:srgbClr val="000000"/>
              </a:solidFill>
              <a:latin typeface="Calibri"/>
            </a:endParaRPr>
          </a:p>
          <a:p>
            <a:pPr indent="0">
              <a:lnSpc>
                <a:spcPct val="90000"/>
              </a:lnSpc>
              <a:spcBef>
                <a:spcPts val="1001"/>
              </a:spcBef>
              <a:buNone/>
              <a:tabLst>
                <a:tab algn="l" pos="0"/>
              </a:tabLst>
            </a:pPr>
            <a:r>
              <a:rPr b="1" lang="de-DE" sz="2800" spc="-1" strike="noStrike">
                <a:solidFill>
                  <a:srgbClr val="000000"/>
                </a:solidFill>
                <a:latin typeface="Calibri"/>
              </a:rPr>
              <a:t>   </a:t>
            </a:r>
            <a:r>
              <a:rPr b="0" lang="de-DE" sz="2800" spc="-1" strike="noStrike">
                <a:solidFill>
                  <a:srgbClr val="000000"/>
                </a:solidFill>
                <a:latin typeface="Calibri"/>
              </a:rPr>
              <a:t>Behördenzugriff auf Daten</a:t>
            </a:r>
            <a:endParaRPr b="0" lang="de-DE" sz="2800" spc="-1" strike="noStrike">
              <a:solidFill>
                <a:srgbClr val="000000"/>
              </a:solidFill>
              <a:latin typeface="Calibri"/>
            </a:endParaRPr>
          </a:p>
          <a:p>
            <a:pPr indent="0">
              <a:lnSpc>
                <a:spcPct val="90000"/>
              </a:lnSpc>
              <a:spcBef>
                <a:spcPts val="1001"/>
              </a:spcBef>
              <a:buNone/>
              <a:tabLst>
                <a:tab algn="l" pos="0"/>
              </a:tabLst>
            </a:pPr>
            <a:r>
              <a:rPr b="1" lang="de-DE" sz="2800" spc="-1" strike="noStrike">
                <a:solidFill>
                  <a:srgbClr val="000000"/>
                </a:solidFill>
                <a:latin typeface="Calibri"/>
              </a:rPr>
              <a:t>   </a:t>
            </a:r>
            <a:r>
              <a:rPr b="1" lang="de-DE" sz="2800" spc="-1" strike="noStrike">
                <a:solidFill>
                  <a:srgbClr val="000000"/>
                </a:solidFill>
                <a:latin typeface="Calibri"/>
              </a:rPr>
              <a:t>107 Ja / 5 Nein </a:t>
            </a:r>
            <a:endParaRPr b="0" lang="de-DE" sz="2800" spc="-1" strike="noStrike">
              <a:solidFill>
                <a:srgbClr val="000000"/>
              </a:solidFill>
              <a:latin typeface="Calibri"/>
            </a:endParaRPr>
          </a:p>
          <a:p>
            <a:pPr marL="234360" indent="-234360">
              <a:lnSpc>
                <a:spcPct val="90000"/>
              </a:lnSpc>
              <a:spcBef>
                <a:spcPts val="1001"/>
              </a:spcBef>
              <a:buClr>
                <a:srgbClr val="000000"/>
              </a:buClr>
              <a:buFont typeface="Arial"/>
              <a:buChar char="-"/>
              <a:tabLst>
                <a:tab algn="l" pos="0"/>
              </a:tabLst>
            </a:pPr>
            <a:r>
              <a:rPr b="0" lang="de-DE" sz="2800" spc="-1" strike="noStrike">
                <a:solidFill>
                  <a:srgbClr val="000000"/>
                </a:solidFill>
                <a:latin typeface="Calibri"/>
              </a:rPr>
              <a:t>Verordnung  zur Errichtung der EU-Behörde zur Bekämpf. Geldwäsche</a:t>
            </a:r>
            <a:endParaRPr b="0" lang="de-DE" sz="2800" spc="-1" strike="noStrike">
              <a:solidFill>
                <a:srgbClr val="000000"/>
              </a:solidFill>
              <a:latin typeface="Calibri"/>
            </a:endParaRPr>
          </a:p>
          <a:p>
            <a:pPr indent="0">
              <a:lnSpc>
                <a:spcPct val="90000"/>
              </a:lnSpc>
              <a:spcBef>
                <a:spcPts val="1001"/>
              </a:spcBef>
              <a:buNone/>
              <a:tabLst>
                <a:tab algn="l" pos="0"/>
              </a:tabLst>
            </a:pPr>
            <a:r>
              <a:rPr b="1" lang="de-DE" sz="2800" spc="-1" strike="noStrike">
                <a:solidFill>
                  <a:srgbClr val="000000"/>
                </a:solidFill>
                <a:latin typeface="Calibri"/>
              </a:rPr>
              <a:t>   </a:t>
            </a:r>
            <a:r>
              <a:rPr b="1" lang="de-DE" sz="2800" spc="-1" strike="noStrike">
                <a:solidFill>
                  <a:srgbClr val="000000"/>
                </a:solidFill>
                <a:latin typeface="Calibri"/>
              </a:rPr>
              <a:t>102 Ja /  8 Nein /2 Enthaltungen</a:t>
            </a:r>
            <a:endParaRPr b="0" lang="de-DE" sz="2800" spc="-1" strike="noStrike">
              <a:solidFill>
                <a:srgbClr val="000000"/>
              </a:solidFill>
              <a:latin typeface="Calibri"/>
            </a:endParaRPr>
          </a:p>
          <a:p>
            <a:pPr indent="0">
              <a:lnSpc>
                <a:spcPct val="90000"/>
              </a:lnSpc>
              <a:spcBef>
                <a:spcPts val="1001"/>
              </a:spcBef>
              <a:buNone/>
              <a:tabLst>
                <a:tab algn="l" pos="0"/>
              </a:tabLst>
            </a:pPr>
            <a:r>
              <a:rPr b="1" lang="de-DE" sz="2800" spc="-1" strike="noStrike">
                <a:solidFill>
                  <a:srgbClr val="ff0000"/>
                </a:solidFill>
                <a:latin typeface="Calibri"/>
              </a:rPr>
              <a:t>Solche Zustimmungen gibt es, wenn man die Sanktionsbrecher bekämft.</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0"/>
            <a:ext cx="10515240" cy="955440"/>
          </a:xfrm>
          <a:prstGeom prst="rect">
            <a:avLst/>
          </a:prstGeom>
          <a:noFill/>
          <a:ln w="0">
            <a:noFill/>
          </a:ln>
        </p:spPr>
        <p:txBody>
          <a:bodyPr anchor="ctr">
            <a:noAutofit/>
          </a:bodyPr>
          <a:p>
            <a:pPr indent="0">
              <a:lnSpc>
                <a:spcPct val="90000"/>
              </a:lnSpc>
              <a:buNone/>
            </a:pPr>
            <a:br>
              <a:rPr sz="2400"/>
            </a:br>
            <a:br>
              <a:rPr sz="2400"/>
            </a:br>
            <a:br>
              <a:rPr sz="2400"/>
            </a:br>
            <a:br>
              <a:rPr sz="2400"/>
            </a:br>
            <a:br>
              <a:rPr sz="2400"/>
            </a:br>
            <a:br>
              <a:rPr sz="2400"/>
            </a:br>
            <a:br>
              <a:rPr sz="2400"/>
            </a:br>
            <a:br>
              <a:rPr sz="2400"/>
            </a:br>
            <a:br>
              <a:rPr sz="2400"/>
            </a:br>
            <a:br>
              <a:rPr sz="2400"/>
            </a:br>
            <a:br>
              <a:rPr sz="2400"/>
            </a:br>
            <a:br>
              <a:rPr sz="2400"/>
            </a:br>
            <a:br>
              <a:rPr sz="2400"/>
            </a:br>
            <a:br>
              <a:rPr sz="2400"/>
            </a:br>
            <a:br>
              <a:rPr sz="2400"/>
            </a:br>
            <a:br>
              <a:rPr sz="2400"/>
            </a:br>
            <a:br>
              <a:rPr sz="2400"/>
            </a:br>
            <a:br>
              <a:rPr sz="2400"/>
            </a:br>
            <a:br>
              <a:rPr sz="2400"/>
            </a:br>
            <a:br>
              <a:rPr sz="2400"/>
            </a:br>
            <a:r>
              <a:rPr b="0" lang="de-DE" sz="2400" spc="-1" strike="noStrike">
                <a:solidFill>
                  <a:srgbClr val="000000"/>
                </a:solidFill>
                <a:latin typeface="Calibri Light"/>
              </a:rPr>
              <a:t>ANMERKUNG ZUR ÜBERSCHNEIDUNG</a:t>
            </a:r>
            <a:br>
              <a:rPr sz="2400"/>
            </a:br>
            <a:r>
              <a:rPr b="0" lang="de-DE" sz="2400" spc="-1" strike="noStrike">
                <a:solidFill>
                  <a:srgbClr val="000000"/>
                </a:solidFill>
                <a:latin typeface="Calibri Light"/>
              </a:rPr>
              <a:t>WHO-PANDEMIEVERTRAG – MEDIEN - Wohnraum</a:t>
            </a:r>
            <a:br>
              <a:rPr sz="2400"/>
            </a:br>
            <a:br>
              <a:rPr sz="2400"/>
            </a:br>
            <a:r>
              <a:rPr b="1" lang="de-DE" sz="2400" spc="-1" strike="noStrike">
                <a:solidFill>
                  <a:srgbClr val="000000"/>
                </a:solidFill>
                <a:latin typeface="Calibri Light"/>
              </a:rPr>
              <a:t>Pandemievertrag:</a:t>
            </a:r>
            <a:r>
              <a:rPr b="0" lang="de-DE" sz="2400" spc="-1" strike="noStrike">
                <a:solidFill>
                  <a:srgbClr val="000000"/>
                </a:solidFill>
                <a:latin typeface="Calibri Light"/>
              </a:rPr>
              <a:t> In Kurzform-WHO entscheidet wann, warum mit welchen Konsequenzen „Pandemien ausgerufen werden“.</a:t>
            </a:r>
            <a:br>
              <a:rPr sz="2400"/>
            </a:br>
            <a:r>
              <a:rPr b="1" lang="de-DE" sz="2400" spc="-1" strike="noStrike">
                <a:solidFill>
                  <a:srgbClr val="000000"/>
                </a:solidFill>
                <a:latin typeface="Calibri Light"/>
              </a:rPr>
              <a:t>Digital Service Act (DAS): </a:t>
            </a:r>
            <a:r>
              <a:rPr b="0" lang="de-DE" sz="2400" spc="-1" strike="noStrike">
                <a:solidFill>
                  <a:srgbClr val="000000"/>
                </a:solidFill>
                <a:latin typeface="Calibri Light"/>
              </a:rPr>
              <a:t>EU entscheidet welche Informationen gut und welche böse sind; Damit Zwang auf Plattformbetreiber zur Zensur der MEINUNGSVERBREITUNG.</a:t>
            </a:r>
            <a:br>
              <a:rPr sz="2400"/>
            </a:br>
            <a:r>
              <a:rPr b="1" lang="de-DE" sz="2400" spc="-1" strike="noStrike">
                <a:solidFill>
                  <a:srgbClr val="000000"/>
                </a:solidFill>
                <a:latin typeface="Calibri Light"/>
              </a:rPr>
              <a:t>Themenbereiche: </a:t>
            </a:r>
            <a:r>
              <a:rPr b="0" lang="de-DE" sz="2400" spc="-1" strike="noStrike">
                <a:solidFill>
                  <a:srgbClr val="000000"/>
                </a:solidFill>
                <a:latin typeface="Calibri Light"/>
              </a:rPr>
              <a:t>Gesundheitspolitik, Klimapolitik, Sozialpolitik, Außenpolitik (Ukraine z.B.) Gesellschaftspolitik.</a:t>
            </a:r>
            <a:br>
              <a:rPr sz="2400"/>
            </a:br>
            <a:r>
              <a:rPr b="1" lang="de-DE" sz="2400" spc="-1" strike="noStrike">
                <a:solidFill>
                  <a:srgbClr val="000000"/>
                </a:solidFill>
                <a:latin typeface="Calibri Light"/>
              </a:rPr>
              <a:t>StGB: </a:t>
            </a:r>
            <a:r>
              <a:rPr b="0" lang="de-DE" sz="2400" spc="-1" strike="noStrike">
                <a:solidFill>
                  <a:srgbClr val="000000"/>
                </a:solidFill>
                <a:latin typeface="Calibri Light"/>
              </a:rPr>
              <a:t>Delegitimierung von Staat und Politikern – Gesinnungsstrafrecht</a:t>
            </a:r>
            <a:br>
              <a:rPr sz="2400"/>
            </a:br>
            <a:br>
              <a:rPr sz="2400"/>
            </a:br>
            <a:r>
              <a:rPr b="0" lang="de-DE" sz="2400" spc="-1" strike="noStrike">
                <a:solidFill>
                  <a:srgbClr val="000000"/>
                </a:solidFill>
                <a:latin typeface="Calibri Light"/>
              </a:rPr>
              <a:t>Sachverhaltsbeispiele: - Wohnungsbaugesellschaft Berlin- 1 Zimmer je Person</a:t>
            </a:r>
            <a:br>
              <a:rPr sz="2400"/>
            </a:br>
            <a:r>
              <a:rPr b="0" lang="de-DE" sz="2400" spc="-1" strike="noStrike">
                <a:solidFill>
                  <a:srgbClr val="000000"/>
                </a:solidFill>
                <a:latin typeface="Calibri Light"/>
              </a:rPr>
              <a:t>                                         -EU-Projekt zu Führerschein/ab 60 J alle 5  Jahre Prüfung</a:t>
            </a:r>
            <a:br>
              <a:rPr sz="2400"/>
            </a:br>
            <a:r>
              <a:rPr b="0" lang="de-DE" sz="2400" spc="-1" strike="noStrike">
                <a:solidFill>
                  <a:srgbClr val="000000"/>
                </a:solidFill>
                <a:latin typeface="Calibri Light"/>
              </a:rPr>
              <a:t>                                         -GEG – Heizgesetz Deutschland (GEBÄUDEENERGIEGESETZ)</a:t>
            </a:r>
            <a:br>
              <a:rPr sz="2400"/>
            </a:br>
            <a:r>
              <a:rPr b="0" lang="de-DE" sz="2400" spc="-1" strike="noStrike">
                <a:solidFill>
                  <a:srgbClr val="000000"/>
                </a:solidFill>
                <a:latin typeface="Calibri Light"/>
              </a:rPr>
              <a:t>                                         -Gebäudesanierung Energieeffizienzklasse E ab 2030 /D 2033</a:t>
            </a:r>
            <a:br>
              <a:rPr sz="2400"/>
            </a:br>
            <a:r>
              <a:rPr b="0" lang="de-DE" sz="2400" spc="-1" strike="noStrike">
                <a:solidFill>
                  <a:srgbClr val="000000"/>
                </a:solidFill>
                <a:latin typeface="Calibri Light"/>
              </a:rPr>
              <a:t>                                         -Finanzierungshürde BASEL III / ab 2033 BASEL IV </a:t>
            </a:r>
            <a:br>
              <a:rPr sz="2400"/>
            </a:br>
            <a:r>
              <a:rPr b="0" lang="de-DE" sz="2400" spc="-1" strike="noStrike">
                <a:solidFill>
                  <a:srgbClr val="000000"/>
                </a:solidFill>
                <a:latin typeface="Calibri Light"/>
              </a:rPr>
              <a:t>                                          ( Kreditvergabe und Eigenkapitalregelungen)</a:t>
            </a:r>
            <a:br>
              <a:rPr sz="2400"/>
            </a:br>
            <a:br>
              <a:rPr sz="2400"/>
            </a:br>
            <a:br>
              <a:rPr sz="2400"/>
            </a:br>
            <a:br>
              <a:rPr sz="2400"/>
            </a:br>
            <a:endParaRPr b="0" lang="de-DE" sz="2400" spc="-1" strike="noStrike">
              <a:solidFill>
                <a:srgbClr val="000000"/>
              </a:solidFill>
              <a:latin typeface="Calibri"/>
            </a:endParaRPr>
          </a:p>
        </p:txBody>
      </p:sp>
      <p:sp>
        <p:nvSpPr>
          <p:cNvPr id="83" name="PlaceHolder 2"/>
          <p:cNvSpPr>
            <a:spLocks noGrp="1"/>
          </p:cNvSpPr>
          <p:nvPr>
            <p:ph/>
          </p:nvPr>
        </p:nvSpPr>
        <p:spPr>
          <a:xfrm rot="10800000">
            <a:off x="838080" y="343080"/>
            <a:ext cx="10515240" cy="51480"/>
          </a:xfrm>
          <a:prstGeom prst="rect">
            <a:avLst/>
          </a:prstGeom>
          <a:noFill/>
          <a:ln w="0">
            <a:noFill/>
          </a:ln>
        </p:spPr>
        <p:txBody>
          <a:bodyPr tIns="25560" bIns="25560" anchor="t">
            <a:normAutofit/>
          </a:bodyPr>
          <a:p>
            <a:pPr indent="0">
              <a:lnSpc>
                <a:spcPct val="90000"/>
              </a:lnSpc>
              <a:spcBef>
                <a:spcPts val="1001"/>
              </a:spcBef>
              <a:buNone/>
              <a:tabLst>
                <a:tab algn="l" pos="0"/>
              </a:tabLst>
            </a:pPr>
            <a:endParaRPr b="0" lang="de-DE" sz="28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1" lang="de-DE" sz="4400" spc="-1" strike="noStrike">
                <a:solidFill>
                  <a:srgbClr val="000000"/>
                </a:solidFill>
                <a:latin typeface="Calibri Light"/>
                <a:ea typeface="Calibri Light"/>
              </a:rPr>
              <a:t>Bargeldabschaffung 1/2</a:t>
            </a:r>
            <a:endParaRPr b="0" lang="de-DE" sz="4400" spc="-1" strike="noStrike">
              <a:solidFill>
                <a:srgbClr val="000000"/>
              </a:solidFill>
              <a:latin typeface="Calibri"/>
            </a:endParaRPr>
          </a:p>
        </p:txBody>
      </p:sp>
      <p:sp>
        <p:nvSpPr>
          <p:cNvPr id="85" name="PlaceHolder 2"/>
          <p:cNvSpPr>
            <a:spLocks noGrp="1"/>
          </p:cNvSpPr>
          <p:nvPr>
            <p:ph/>
          </p:nvPr>
        </p:nvSpPr>
        <p:spPr>
          <a:xfrm>
            <a:off x="838080" y="1518840"/>
            <a:ext cx="10321920" cy="4961160"/>
          </a:xfrm>
          <a:prstGeom prst="rect">
            <a:avLst/>
          </a:prstGeom>
          <a:noFill/>
          <a:ln w="0">
            <a:noFill/>
          </a:ln>
        </p:spPr>
        <p:txBody>
          <a:bodyPr anchor="t">
            <a:normAutofit fontScale="76000"/>
          </a:bodyPr>
          <a:p>
            <a:pPr marL="187560" indent="-187560">
              <a:lnSpc>
                <a:spcPct val="90000"/>
              </a:lnSpc>
              <a:spcBef>
                <a:spcPts val="1001"/>
              </a:spcBef>
              <a:buClr>
                <a:srgbClr val="000000"/>
              </a:buClr>
              <a:buFont typeface="Arial"/>
              <a:buChar char="•"/>
            </a:pPr>
            <a:r>
              <a:rPr b="1" lang="de-DE" sz="2800" spc="-1" strike="noStrike">
                <a:solidFill>
                  <a:srgbClr val="000000"/>
                </a:solidFill>
                <a:latin typeface="Calibri"/>
                <a:ea typeface="Calibri"/>
              </a:rPr>
              <a:t>Bargeldabschaffung </a:t>
            </a:r>
            <a:endParaRPr b="0" lang="de-DE" sz="2800" spc="-1" strike="noStrike">
              <a:solidFill>
                <a:srgbClr val="000000"/>
              </a:solidFill>
              <a:latin typeface="Calibri"/>
            </a:endParaRPr>
          </a:p>
          <a:p>
            <a:pPr lvl="1" marL="563040" indent="-187560">
              <a:lnSpc>
                <a:spcPct val="90000"/>
              </a:lnSpc>
              <a:spcBef>
                <a:spcPts val="499"/>
              </a:spcBef>
              <a:buClr>
                <a:srgbClr val="000000"/>
              </a:buClr>
              <a:buFont typeface="Arial"/>
              <a:buChar char="•"/>
            </a:pPr>
            <a:r>
              <a:rPr b="0" lang="de-DE" sz="2200" spc="-1" strike="noStrike">
                <a:solidFill>
                  <a:srgbClr val="000000"/>
                </a:solidFill>
                <a:latin typeface="Calibri"/>
                <a:ea typeface="Calibri"/>
              </a:rPr>
              <a:t>EZB-Chef Issing: große Möglichkeit die Lücken in der Überwachung des Bürgers zu schließen </a:t>
            </a:r>
            <a:endParaRPr b="0" lang="de-DE" sz="2200" spc="-1" strike="noStrike">
              <a:solidFill>
                <a:srgbClr val="000000"/>
              </a:solidFill>
              <a:latin typeface="Calibri"/>
            </a:endParaRPr>
          </a:p>
          <a:p>
            <a:pPr lvl="1" marL="563040" indent="-187560">
              <a:lnSpc>
                <a:spcPct val="90000"/>
              </a:lnSpc>
              <a:spcBef>
                <a:spcPts val="499"/>
              </a:spcBef>
              <a:buClr>
                <a:srgbClr val="000000"/>
              </a:buClr>
              <a:buFont typeface="Arial"/>
              <a:buChar char="•"/>
            </a:pPr>
            <a:r>
              <a:rPr b="0" lang="de-DE" sz="2200" spc="-1" strike="noStrike">
                <a:solidFill>
                  <a:srgbClr val="000000"/>
                </a:solidFill>
                <a:latin typeface="Calibri"/>
                <a:ea typeface="Calibri"/>
              </a:rPr>
              <a:t>Motivation: </a:t>
            </a:r>
            <a:r>
              <a:rPr b="0" lang="de-DE" sz="2200" spc="-1" strike="noStrike">
                <a:solidFill>
                  <a:srgbClr val="ff0000"/>
                </a:solidFill>
                <a:latin typeface="Calibri"/>
                <a:ea typeface="Calibri"/>
              </a:rPr>
              <a:t>Schwarzgeld- und Korruptionsbekämpfung</a:t>
            </a:r>
            <a:r>
              <a:rPr b="0" lang="de-DE" sz="2200" spc="-1" strike="noStrike">
                <a:solidFill>
                  <a:srgbClr val="000000"/>
                </a:solidFill>
                <a:latin typeface="Calibri"/>
                <a:ea typeface="Calibri"/>
              </a:rPr>
              <a:t>  </a:t>
            </a:r>
            <a:endParaRPr b="0" lang="de-DE" sz="2200" spc="-1" strike="noStrike">
              <a:solidFill>
                <a:srgbClr val="000000"/>
              </a:solidFill>
              <a:latin typeface="Calibri"/>
            </a:endParaRPr>
          </a:p>
          <a:p>
            <a:pPr lvl="1" marL="563040" indent="-187560" algn="just">
              <a:lnSpc>
                <a:spcPct val="90000"/>
              </a:lnSpc>
              <a:spcBef>
                <a:spcPts val="499"/>
              </a:spcBef>
              <a:buClr>
                <a:srgbClr val="000000"/>
              </a:buClr>
              <a:buFont typeface="Arial"/>
              <a:buChar char="•"/>
            </a:pPr>
            <a:r>
              <a:rPr b="0" lang="de-DE" sz="2200" spc="-1" strike="noStrike">
                <a:solidFill>
                  <a:srgbClr val="000000"/>
                </a:solidFill>
                <a:latin typeface="Calibri"/>
                <a:ea typeface="Calibri"/>
              </a:rPr>
              <a:t>Seit 2022 auch Bekämpfung russischer Oligarchen! </a:t>
            </a:r>
            <a:endParaRPr b="0" lang="de-DE" sz="2200" spc="-1" strike="noStrike">
              <a:solidFill>
                <a:srgbClr val="000000"/>
              </a:solidFill>
              <a:latin typeface="Calibri"/>
            </a:endParaRPr>
          </a:p>
          <a:p>
            <a:pPr marL="187560" indent="-187560" algn="just">
              <a:lnSpc>
                <a:spcPct val="90000"/>
              </a:lnSpc>
              <a:spcBef>
                <a:spcPts val="1001"/>
              </a:spcBef>
              <a:buClr>
                <a:srgbClr val="000000"/>
              </a:buClr>
              <a:buFont typeface="Arial"/>
              <a:buChar char="•"/>
            </a:pPr>
            <a:r>
              <a:rPr b="1" lang="de-DE" sz="2800" spc="-1" strike="noStrike">
                <a:solidFill>
                  <a:srgbClr val="000000"/>
                </a:solidFill>
                <a:latin typeface="Calibri"/>
                <a:ea typeface="Calibri"/>
              </a:rPr>
              <a:t>Digitales Zentralbankkonto</a:t>
            </a:r>
            <a:endParaRPr b="0" lang="de-DE" sz="2800" spc="-1" strike="noStrike">
              <a:solidFill>
                <a:srgbClr val="000000"/>
              </a:solidFill>
              <a:latin typeface="Calibri"/>
            </a:endParaRPr>
          </a:p>
          <a:p>
            <a:pPr lvl="1" marL="563040" indent="-187560" algn="just">
              <a:lnSpc>
                <a:spcPct val="90000"/>
              </a:lnSpc>
              <a:spcBef>
                <a:spcPts val="499"/>
              </a:spcBef>
              <a:buClr>
                <a:srgbClr val="000000"/>
              </a:buClr>
              <a:buFont typeface="Arial"/>
              <a:buChar char="•"/>
            </a:pPr>
            <a:r>
              <a:rPr b="0" lang="de-DE" sz="2400" spc="-1" strike="noStrike">
                <a:solidFill>
                  <a:srgbClr val="000000"/>
                </a:solidFill>
                <a:latin typeface="Calibri"/>
                <a:ea typeface="Calibri"/>
              </a:rPr>
              <a:t>bedingungsloses Grundeinkommen (s.a. Renten ) / </a:t>
            </a:r>
            <a:r>
              <a:rPr b="0" lang="de-DE" sz="2400" spc="-1" strike="noStrike">
                <a:solidFill>
                  <a:srgbClr val="ff0000"/>
                </a:solidFill>
                <a:latin typeface="Calibri"/>
                <a:ea typeface="Calibri"/>
              </a:rPr>
              <a:t>CBDC central bank digital credit</a:t>
            </a:r>
            <a:endParaRPr b="0" lang="de-DE" sz="2400" spc="-1" strike="noStrike">
              <a:solidFill>
                <a:srgbClr val="000000"/>
              </a:solidFill>
              <a:latin typeface="Calibri"/>
            </a:endParaRPr>
          </a:p>
          <a:p>
            <a:pPr marL="187560" indent="-187560" algn="just">
              <a:lnSpc>
                <a:spcPct val="90000"/>
              </a:lnSpc>
              <a:spcBef>
                <a:spcPts val="1001"/>
              </a:spcBef>
              <a:buClr>
                <a:srgbClr val="000000"/>
              </a:buClr>
              <a:buFont typeface="Arial"/>
              <a:buChar char="•"/>
            </a:pPr>
            <a:r>
              <a:rPr b="1" lang="de-DE" sz="2800" spc="-1" strike="noStrike">
                <a:solidFill>
                  <a:srgbClr val="000000"/>
                </a:solidFill>
                <a:latin typeface="Calibri"/>
                <a:ea typeface="Calibri"/>
              </a:rPr>
              <a:t>Umsetzung</a:t>
            </a:r>
            <a:endParaRPr b="0" lang="de-DE" sz="2800" spc="-1" strike="noStrike">
              <a:solidFill>
                <a:srgbClr val="000000"/>
              </a:solidFill>
              <a:latin typeface="Calibri"/>
            </a:endParaRPr>
          </a:p>
          <a:p>
            <a:pPr lvl="1" marL="563040" indent="-187560" algn="just">
              <a:lnSpc>
                <a:spcPct val="90000"/>
              </a:lnSpc>
              <a:spcBef>
                <a:spcPts val="499"/>
              </a:spcBef>
              <a:buClr>
                <a:srgbClr val="000000"/>
              </a:buClr>
              <a:buFont typeface="Arial"/>
              <a:buChar char="•"/>
            </a:pPr>
            <a:r>
              <a:rPr b="0" lang="de-DE" sz="2200" spc="-1" strike="noStrike">
                <a:solidFill>
                  <a:srgbClr val="000000"/>
                </a:solidFill>
                <a:latin typeface="Calibri"/>
                <a:ea typeface="Calibri"/>
              </a:rPr>
              <a:t>Aktuell in EU weitgehend begonnen (Niederlande) </a:t>
            </a:r>
            <a:endParaRPr b="0" lang="de-DE" sz="2200" spc="-1" strike="noStrike">
              <a:solidFill>
                <a:srgbClr val="000000"/>
              </a:solidFill>
              <a:latin typeface="Calibri"/>
            </a:endParaRPr>
          </a:p>
          <a:p>
            <a:pPr lvl="1" marL="563040" indent="-187560" algn="just">
              <a:lnSpc>
                <a:spcPct val="90000"/>
              </a:lnSpc>
              <a:spcBef>
                <a:spcPts val="499"/>
              </a:spcBef>
              <a:buClr>
                <a:srgbClr val="000000"/>
              </a:buClr>
              <a:buFont typeface="Arial"/>
              <a:buChar char="•"/>
            </a:pPr>
            <a:r>
              <a:rPr b="0" lang="de-DE" sz="2200" spc="-1" strike="noStrike">
                <a:solidFill>
                  <a:srgbClr val="000000"/>
                </a:solidFill>
                <a:latin typeface="Calibri"/>
                <a:ea typeface="Calibri"/>
              </a:rPr>
              <a:t>BRD mit Bargeldgrenze 1.000,00 € /Kommt das? </a:t>
            </a:r>
            <a:endParaRPr b="0" lang="de-DE" sz="2200" spc="-1" strike="noStrike">
              <a:solidFill>
                <a:srgbClr val="000000"/>
              </a:solidFill>
              <a:latin typeface="Calibri"/>
            </a:endParaRPr>
          </a:p>
          <a:p>
            <a:pPr lvl="1" marL="563040" indent="-187560" algn="just">
              <a:lnSpc>
                <a:spcPct val="90000"/>
              </a:lnSpc>
              <a:spcBef>
                <a:spcPts val="499"/>
              </a:spcBef>
              <a:buClr>
                <a:srgbClr val="000000"/>
              </a:buClr>
              <a:buFont typeface="Arial"/>
              <a:buChar char="•"/>
            </a:pPr>
            <a:r>
              <a:rPr b="0" lang="de-DE" sz="2200" spc="-1" strike="noStrike">
                <a:solidFill>
                  <a:srgbClr val="000000"/>
                </a:solidFill>
                <a:latin typeface="Calibri"/>
                <a:ea typeface="Calibri"/>
              </a:rPr>
              <a:t>Aktuelle Beispiel Nigeria ( 5% Akzeptanz)/ s.u.</a:t>
            </a:r>
            <a:endParaRPr b="0" lang="de-DE" sz="2200" spc="-1" strike="noStrike">
              <a:solidFill>
                <a:srgbClr val="000000"/>
              </a:solidFill>
              <a:latin typeface="Calibri"/>
            </a:endParaRPr>
          </a:p>
          <a:p>
            <a:pPr marL="187560" indent="-187560" algn="just">
              <a:lnSpc>
                <a:spcPct val="90000"/>
              </a:lnSpc>
              <a:spcBef>
                <a:spcPts val="1001"/>
              </a:spcBef>
              <a:buClr>
                <a:srgbClr val="000000"/>
              </a:buClr>
              <a:buFont typeface="Arial"/>
              <a:buChar char="•"/>
            </a:pPr>
            <a:r>
              <a:rPr b="1" lang="de-DE" sz="2800" spc="-1" strike="noStrike">
                <a:solidFill>
                  <a:srgbClr val="000000"/>
                </a:solidFill>
                <a:latin typeface="Calibri"/>
                <a:ea typeface="Calibri"/>
              </a:rPr>
              <a:t>Erfindung des Finanzministers</a:t>
            </a:r>
            <a:endParaRPr b="0" lang="de-DE" sz="2800" spc="-1" strike="noStrike">
              <a:solidFill>
                <a:srgbClr val="000000"/>
              </a:solidFill>
              <a:latin typeface="Calibri"/>
            </a:endParaRPr>
          </a:p>
          <a:p>
            <a:pPr lvl="1" marL="563040" indent="-187560" algn="just">
              <a:lnSpc>
                <a:spcPct val="90000"/>
              </a:lnSpc>
              <a:spcBef>
                <a:spcPts val="499"/>
              </a:spcBef>
              <a:buClr>
                <a:srgbClr val="000000"/>
              </a:buClr>
              <a:buFont typeface="Arial"/>
              <a:buChar char="•"/>
            </a:pPr>
            <a:r>
              <a:rPr b="0" lang="de-DE" sz="2400" spc="-1" strike="noStrike">
                <a:solidFill>
                  <a:srgbClr val="000000"/>
                </a:solidFill>
                <a:latin typeface="Calibri"/>
                <a:ea typeface="Calibri"/>
              </a:rPr>
              <a:t> </a:t>
            </a:r>
            <a:r>
              <a:rPr b="0" lang="de-DE" sz="2200" spc="-1" strike="noStrike">
                <a:solidFill>
                  <a:srgbClr val="000000"/>
                </a:solidFill>
                <a:latin typeface="Calibri"/>
                <a:ea typeface="Calibri"/>
              </a:rPr>
              <a:t>DIGITALES BARGELD ??? </a:t>
            </a:r>
            <a:endParaRPr b="0" lang="de-DE" sz="2200" spc="-1" strike="noStrike">
              <a:solidFill>
                <a:srgbClr val="000000"/>
              </a:solidFill>
              <a:latin typeface="Calibri"/>
            </a:endParaRPr>
          </a:p>
          <a:p>
            <a:pPr marL="187560" indent="-187560" algn="just">
              <a:lnSpc>
                <a:spcPct val="90000"/>
              </a:lnSpc>
              <a:spcBef>
                <a:spcPts val="1001"/>
              </a:spcBef>
              <a:buClr>
                <a:srgbClr val="000000"/>
              </a:buClr>
              <a:buFont typeface="Arial"/>
              <a:buChar char="•"/>
            </a:pPr>
            <a:r>
              <a:rPr b="1" lang="de-DE" sz="2800" spc="-1" strike="noStrike">
                <a:solidFill>
                  <a:srgbClr val="000000"/>
                </a:solidFill>
                <a:latin typeface="Calibri"/>
                <a:ea typeface="Calibri"/>
              </a:rPr>
              <a:t>Überwachungsprojekt!</a:t>
            </a:r>
            <a:endParaRPr b="0" lang="de-DE" sz="2800" spc="-1" strike="noStrike">
              <a:solidFill>
                <a:srgbClr val="000000"/>
              </a:solidFill>
              <a:latin typeface="Calibri"/>
            </a:endParaRPr>
          </a:p>
          <a:p>
            <a:pPr lvl="1" marL="563040" indent="-187560" algn="just">
              <a:lnSpc>
                <a:spcPct val="90000"/>
              </a:lnSpc>
              <a:spcBef>
                <a:spcPts val="499"/>
              </a:spcBef>
              <a:buClr>
                <a:srgbClr val="000000"/>
              </a:buClr>
              <a:buFont typeface="Arial"/>
              <a:buChar char="•"/>
            </a:pPr>
            <a:r>
              <a:rPr b="0" lang="de-DE" sz="1200" spc="-1" strike="noStrike" u="sng">
                <a:solidFill>
                  <a:srgbClr val="0563c1"/>
                </a:solidFill>
                <a:uFillTx/>
                <a:latin typeface="Calibri"/>
                <a:ea typeface="Calibri"/>
                <a:hlinkClick r:id="rId1"/>
              </a:rPr>
              <a:t>https://www.anti-spiegel.ru/2022/maximal-10-000-euro-die-eu-schraenkt-die-benutzung-von-bargeld-weiter-ein/?doing_wp_cron=1670800378.2559309005737304687500</a:t>
            </a:r>
            <a:r>
              <a:rPr b="0" lang="de-DE" sz="1200" spc="-1" strike="noStrike">
                <a:solidFill>
                  <a:srgbClr val="000000"/>
                </a:solidFill>
                <a:latin typeface="Calibri"/>
                <a:ea typeface="Calibri"/>
              </a:rPr>
              <a:t> </a:t>
            </a:r>
            <a:endParaRPr b="0" lang="de-DE" sz="1200" spc="-1" strike="noStrike">
              <a:solidFill>
                <a:srgbClr val="000000"/>
              </a:solidFill>
              <a:latin typeface="Calibri"/>
            </a:endParaRPr>
          </a:p>
          <a:p>
            <a:pPr lvl="1" marL="563040" indent="-187560" algn="just">
              <a:lnSpc>
                <a:spcPct val="90000"/>
              </a:lnSpc>
              <a:spcBef>
                <a:spcPts val="499"/>
              </a:spcBef>
              <a:buClr>
                <a:srgbClr val="000000"/>
              </a:buClr>
              <a:buFont typeface="Arial"/>
              <a:buChar char="•"/>
            </a:pPr>
            <a:r>
              <a:rPr b="0" lang="de-DE" sz="1200" spc="-1" strike="noStrike" u="sng">
                <a:solidFill>
                  <a:srgbClr val="0563c1"/>
                </a:solidFill>
                <a:uFillTx/>
                <a:latin typeface="Calibri"/>
                <a:ea typeface="Calibri"/>
                <a:hlinkClick r:id="rId2"/>
              </a:rPr>
              <a:t>https://finanzmarktwelt.de/bargeld-abschaffen-nein-sie-koennen-bloss-nicht-mehr-bar-bezahlen-225327/</a:t>
            </a:r>
            <a:r>
              <a:rPr b="0" lang="de-DE" sz="1200" spc="-1" strike="noStrike">
                <a:solidFill>
                  <a:srgbClr val="000000"/>
                </a:solidFill>
                <a:latin typeface="Calibri"/>
                <a:ea typeface="Calibri"/>
              </a:rPr>
              <a:t> </a:t>
            </a:r>
            <a:endParaRPr b="0" lang="de-DE" sz="1200" spc="-1" strike="noStrike">
              <a:solidFill>
                <a:srgbClr val="000000"/>
              </a:solidFill>
              <a:latin typeface="Calibri"/>
            </a:endParaRPr>
          </a:p>
          <a:p>
            <a:pPr lvl="1" marL="563040" indent="-187560" algn="just">
              <a:lnSpc>
                <a:spcPct val="90000"/>
              </a:lnSpc>
              <a:spcBef>
                <a:spcPts val="499"/>
              </a:spcBef>
              <a:buClr>
                <a:srgbClr val="000000"/>
              </a:buClr>
              <a:buFont typeface="Arial"/>
              <a:buChar char="•"/>
            </a:pPr>
            <a:r>
              <a:rPr b="0" lang="de-DE" sz="1200" spc="-1" strike="noStrike" u="sng">
                <a:solidFill>
                  <a:srgbClr val="0563c1"/>
                </a:solidFill>
                <a:uFillTx/>
                <a:latin typeface="Calibri"/>
                <a:ea typeface="Calibri"/>
                <a:hlinkClick r:id="rId3"/>
              </a:rPr>
              <a:t>https://www.tichyseinblick.de/kolumnen/knauss-kontert/lindner-digitales-bargeld/</a:t>
            </a:r>
            <a:endParaRPr b="0" lang="de-DE" sz="1200" spc="-1" strike="noStrike">
              <a:solidFill>
                <a:srgbClr val="000000"/>
              </a:solidFill>
              <a:latin typeface="Calibri"/>
            </a:endParaRPr>
          </a:p>
          <a:p>
            <a:pPr lvl="1" marL="563040" indent="-187560">
              <a:lnSpc>
                <a:spcPct val="90000"/>
              </a:lnSpc>
              <a:spcBef>
                <a:spcPts val="499"/>
              </a:spcBef>
              <a:buClr>
                <a:srgbClr val="000000"/>
              </a:buClr>
              <a:buFont typeface="Arial"/>
              <a:buChar char="•"/>
            </a:pPr>
            <a:r>
              <a:rPr b="0" lang="de-DE" sz="1200" spc="-1" strike="noStrike" u="sng">
                <a:solidFill>
                  <a:srgbClr val="0563c1"/>
                </a:solidFill>
                <a:uFillTx/>
                <a:latin typeface="Calibri"/>
                <a:ea typeface="Calibri"/>
                <a:hlinkClick r:id="rId4"/>
              </a:rPr>
              <a:t>https://de.wikipedia.org/wiki/Better_Than_Cash_Alliance </a:t>
            </a:r>
            <a:endParaRPr b="0" lang="de-DE" sz="1200" spc="-1" strike="noStrike">
              <a:solidFill>
                <a:srgbClr val="000000"/>
              </a:solidFill>
              <a:latin typeface="Calibri"/>
            </a:endParaRPr>
          </a:p>
          <a:p>
            <a:pPr lvl="1" marL="563040" indent="-187560">
              <a:lnSpc>
                <a:spcPct val="90000"/>
              </a:lnSpc>
              <a:spcBef>
                <a:spcPts val="499"/>
              </a:spcBef>
              <a:buClr>
                <a:srgbClr val="000000"/>
              </a:buClr>
              <a:buFont typeface="Arial"/>
              <a:buChar char="•"/>
            </a:pPr>
            <a:r>
              <a:rPr b="0" lang="de-DE" sz="1200" spc="-1" strike="noStrike" u="sng">
                <a:solidFill>
                  <a:srgbClr val="0563c1"/>
                </a:solidFill>
                <a:uFillTx/>
                <a:latin typeface="Calibri"/>
                <a:ea typeface="Calibri"/>
                <a:hlinkClick r:id="rId5"/>
              </a:rPr>
              <a:t>https://auf1.tv/berlin-mitte-auf1/ernst-wolff-das-ziel-ist-die-unbedingte-abschaffung-des-bargelds</a:t>
            </a:r>
            <a:endParaRPr b="0" lang="de-DE" sz="1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1" lang="de-DE" sz="4400" spc="-1" strike="noStrike">
                <a:solidFill>
                  <a:srgbClr val="000000"/>
                </a:solidFill>
                <a:latin typeface="Calibri Light"/>
                <a:ea typeface="Calibri Light"/>
              </a:rPr>
              <a:t>Bargeldabschaffung 2/2</a:t>
            </a:r>
            <a:endParaRPr b="0" lang="de-DE" sz="4400" spc="-1" strike="noStrike">
              <a:solidFill>
                <a:srgbClr val="000000"/>
              </a:solidFill>
              <a:latin typeface="Calibri"/>
            </a:endParaRPr>
          </a:p>
        </p:txBody>
      </p:sp>
      <p:sp>
        <p:nvSpPr>
          <p:cNvPr id="87" name="PlaceHolder 2"/>
          <p:cNvSpPr>
            <a:spLocks noGrp="1"/>
          </p:cNvSpPr>
          <p:nvPr>
            <p:ph/>
          </p:nvPr>
        </p:nvSpPr>
        <p:spPr>
          <a:xfrm>
            <a:off x="838080" y="1264680"/>
            <a:ext cx="11041920" cy="5215320"/>
          </a:xfrm>
          <a:prstGeom prst="rect">
            <a:avLst/>
          </a:prstGeom>
          <a:noFill/>
          <a:ln w="0">
            <a:noFill/>
          </a:ln>
        </p:spPr>
        <p:txBody>
          <a:bodyPr anchor="t">
            <a:normAutofit fontScale="97000"/>
          </a:bodyPr>
          <a:p>
            <a:pPr indent="0">
              <a:lnSpc>
                <a:spcPct val="70000"/>
              </a:lnSpc>
              <a:spcBef>
                <a:spcPts val="1001"/>
              </a:spcBef>
              <a:buNone/>
              <a:tabLst>
                <a:tab algn="l" pos="0"/>
              </a:tabLst>
            </a:pPr>
            <a:br>
              <a:rPr sz="2600"/>
            </a:br>
            <a:r>
              <a:rPr b="1" lang="de-DE" sz="2600" spc="-1" strike="noStrike">
                <a:solidFill>
                  <a:srgbClr val="000000"/>
                </a:solidFill>
                <a:latin typeface="Calibri"/>
                <a:ea typeface="Calibri"/>
              </a:rPr>
              <a:t>Geldmenge / „Geldmengen“ Realwerte versus LUFTGELD/ FIAT-Geld</a:t>
            </a:r>
            <a:br>
              <a:rPr sz="2600"/>
            </a:br>
            <a:endParaRPr b="0" lang="de-DE" sz="2600" spc="-1" strike="noStrike">
              <a:solidFill>
                <a:srgbClr val="000000"/>
              </a:solidFill>
              <a:latin typeface="Calibri"/>
            </a:endParaRPr>
          </a:p>
          <a:p>
            <a:pPr marL="221400" indent="-221400">
              <a:lnSpc>
                <a:spcPct val="70000"/>
              </a:lnSpc>
              <a:spcBef>
                <a:spcPts val="1001"/>
              </a:spcBef>
              <a:buClr>
                <a:srgbClr val="000000"/>
              </a:buClr>
              <a:buFont typeface="Arial"/>
              <a:buChar char="•"/>
              <a:tabLst>
                <a:tab algn="l" pos="0"/>
              </a:tabLst>
            </a:pPr>
            <a:r>
              <a:rPr b="1" lang="de-DE" sz="2200" spc="-1" strike="noStrike">
                <a:solidFill>
                  <a:srgbClr val="000000"/>
                </a:solidFill>
                <a:latin typeface="Calibri"/>
                <a:ea typeface="Calibri"/>
              </a:rPr>
              <a:t>Aktienwert aller Aktien weltweit: </a:t>
            </a:r>
            <a:r>
              <a:rPr b="0" lang="de-DE" sz="2200" spc="-1" strike="noStrike">
                <a:solidFill>
                  <a:srgbClr val="000000"/>
                </a:solidFill>
                <a:latin typeface="Calibri"/>
                <a:ea typeface="Calibri"/>
              </a:rPr>
              <a:t>	</a:t>
            </a:r>
            <a:r>
              <a:rPr b="0" lang="de-DE" sz="2200" spc="-1" strike="noStrike">
                <a:solidFill>
                  <a:srgbClr val="000000"/>
                </a:solidFill>
                <a:latin typeface="Calibri"/>
                <a:ea typeface="Calibri"/>
              </a:rPr>
              <a:t>	</a:t>
            </a:r>
            <a:r>
              <a:rPr b="1" lang="de-DE" sz="2200" spc="-1" strike="noStrike">
                <a:solidFill>
                  <a:srgbClr val="ff0000"/>
                </a:solidFill>
                <a:latin typeface="Calibri"/>
                <a:ea typeface="Calibri"/>
              </a:rPr>
              <a:t>7 Billionen US Dollar</a:t>
            </a:r>
            <a:endParaRPr b="0" lang="de-DE" sz="2200" spc="-1" strike="noStrike">
              <a:solidFill>
                <a:srgbClr val="000000"/>
              </a:solidFill>
              <a:latin typeface="Calibri"/>
            </a:endParaRPr>
          </a:p>
          <a:p>
            <a:pPr lvl="1" marL="664920" indent="-221400">
              <a:lnSpc>
                <a:spcPct val="90000"/>
              </a:lnSpc>
              <a:spcBef>
                <a:spcPts val="499"/>
              </a:spcBef>
              <a:buClr>
                <a:srgbClr val="ff0000"/>
              </a:buClr>
              <a:buFont typeface="Arial"/>
              <a:buChar char="•"/>
              <a:tabLst>
                <a:tab algn="l" pos="0"/>
              </a:tabLst>
            </a:pPr>
            <a:r>
              <a:rPr b="0" lang="de-DE" sz="2200" spc="-1" strike="noStrike">
                <a:solidFill>
                  <a:srgbClr val="ff0000"/>
                </a:solidFill>
                <a:latin typeface="Calibri"/>
                <a:ea typeface="Calibri"/>
              </a:rPr>
              <a:t>7.000.000.000.000.-</a:t>
            </a:r>
            <a:endParaRPr b="0" lang="de-DE" sz="2200" spc="-1" strike="noStrike">
              <a:solidFill>
                <a:srgbClr val="000000"/>
              </a:solidFill>
              <a:latin typeface="Calibri"/>
            </a:endParaRPr>
          </a:p>
          <a:p>
            <a:pPr marL="221400" indent="-221400">
              <a:lnSpc>
                <a:spcPct val="90000"/>
              </a:lnSpc>
              <a:spcBef>
                <a:spcPts val="1001"/>
              </a:spcBef>
              <a:buClr>
                <a:srgbClr val="000000"/>
              </a:buClr>
              <a:buFont typeface="Arial"/>
              <a:buChar char="•"/>
              <a:tabLst>
                <a:tab algn="l" pos="0"/>
              </a:tabLst>
            </a:pPr>
            <a:r>
              <a:rPr b="1" lang="de-DE" sz="2200" spc="-1" strike="noStrike">
                <a:solidFill>
                  <a:srgbClr val="000000"/>
                </a:solidFill>
                <a:latin typeface="Calibri"/>
                <a:ea typeface="Calibri"/>
              </a:rPr>
              <a:t>BIP </a:t>
            </a:r>
            <a:r>
              <a:rPr b="0" lang="de-DE" sz="2200" spc="-1" strike="noStrike">
                <a:solidFill>
                  <a:srgbClr val="000000"/>
                </a:solidFill>
                <a:latin typeface="Calibri"/>
                <a:ea typeface="Calibri"/>
              </a:rPr>
              <a:t>(</a:t>
            </a:r>
            <a:r>
              <a:rPr b="1" lang="de-DE" sz="2200" spc="-1" strike="noStrike" u="sng">
                <a:solidFill>
                  <a:srgbClr val="000000"/>
                </a:solidFill>
                <a:uFillTx/>
                <a:latin typeface="Calibri"/>
                <a:ea typeface="Calibri"/>
              </a:rPr>
              <a:t>B</a:t>
            </a:r>
            <a:r>
              <a:rPr b="0" lang="de-DE" sz="2200" spc="-1" strike="noStrike">
                <a:solidFill>
                  <a:srgbClr val="000000"/>
                </a:solidFill>
                <a:latin typeface="Calibri"/>
                <a:ea typeface="Calibri"/>
              </a:rPr>
              <a:t>rutto</a:t>
            </a:r>
            <a:r>
              <a:rPr b="1" lang="de-DE" sz="2200" spc="-1" strike="noStrike" u="sng">
                <a:solidFill>
                  <a:srgbClr val="000000"/>
                </a:solidFill>
                <a:uFillTx/>
                <a:latin typeface="Calibri"/>
                <a:ea typeface="Calibri"/>
              </a:rPr>
              <a:t>I</a:t>
            </a:r>
            <a:r>
              <a:rPr b="0" lang="de-DE" sz="2200" spc="-1" strike="noStrike">
                <a:solidFill>
                  <a:srgbClr val="000000"/>
                </a:solidFill>
                <a:latin typeface="Calibri"/>
                <a:ea typeface="Calibri"/>
              </a:rPr>
              <a:t>nlands</a:t>
            </a:r>
            <a:r>
              <a:rPr b="1" lang="de-DE" sz="2200" spc="-1" strike="noStrike" u="sng">
                <a:solidFill>
                  <a:srgbClr val="000000"/>
                </a:solidFill>
                <a:uFillTx/>
                <a:latin typeface="Calibri"/>
                <a:ea typeface="Calibri"/>
              </a:rPr>
              <a:t>P</a:t>
            </a:r>
            <a:r>
              <a:rPr b="0" lang="de-DE" sz="2200" spc="-1" strike="noStrike">
                <a:solidFill>
                  <a:srgbClr val="000000"/>
                </a:solidFill>
                <a:latin typeface="Calibri"/>
                <a:ea typeface="Calibri"/>
              </a:rPr>
              <a:t>rodukt)</a:t>
            </a:r>
            <a:r>
              <a:rPr b="1" lang="de-DE" sz="2200" spc="-1" strike="noStrike">
                <a:solidFill>
                  <a:srgbClr val="000000"/>
                </a:solidFill>
                <a:latin typeface="Calibri"/>
                <a:ea typeface="Calibri"/>
              </a:rPr>
              <a:t> weltweit:</a:t>
            </a:r>
            <a:r>
              <a:rPr b="0" lang="de-DE" sz="2200" spc="-1" strike="noStrike">
                <a:solidFill>
                  <a:srgbClr val="000000"/>
                </a:solidFill>
                <a:latin typeface="Calibri"/>
                <a:ea typeface="Calibri"/>
              </a:rPr>
              <a:t>  </a:t>
            </a:r>
            <a:r>
              <a:rPr b="0" lang="de-DE" sz="2000" spc="-1" strike="noStrike">
                <a:solidFill>
                  <a:srgbClr val="000000"/>
                </a:solidFill>
                <a:latin typeface="Calibri"/>
                <a:ea typeface="Calibri"/>
              </a:rPr>
              <a:t>	</a:t>
            </a:r>
            <a:r>
              <a:rPr b="1" lang="de-DE" sz="2200" spc="-1" strike="noStrike">
                <a:solidFill>
                  <a:srgbClr val="ff0000"/>
                </a:solidFill>
                <a:latin typeface="Calibri"/>
                <a:ea typeface="Calibri"/>
              </a:rPr>
              <a:t>96 Billionen US Dollar</a:t>
            </a:r>
            <a:endParaRPr b="0" lang="de-DE" sz="2200" spc="-1" strike="noStrike">
              <a:solidFill>
                <a:srgbClr val="000000"/>
              </a:solidFill>
              <a:latin typeface="Calibri"/>
            </a:endParaRPr>
          </a:p>
          <a:p>
            <a:pPr lvl="1" marL="664920" indent="-221400">
              <a:lnSpc>
                <a:spcPct val="90000"/>
              </a:lnSpc>
              <a:spcBef>
                <a:spcPts val="499"/>
              </a:spcBef>
              <a:buClr>
                <a:srgbClr val="ff0000"/>
              </a:buClr>
              <a:buFont typeface="Arial"/>
              <a:buChar char="•"/>
              <a:tabLst>
                <a:tab algn="l" pos="0"/>
              </a:tabLst>
            </a:pPr>
            <a:r>
              <a:rPr b="0" lang="de-DE" sz="2200" spc="-1" strike="noStrike">
                <a:solidFill>
                  <a:srgbClr val="ff0000"/>
                </a:solidFill>
                <a:latin typeface="Calibri"/>
                <a:ea typeface="Calibri"/>
              </a:rPr>
              <a:t>96.000.000.000.000.-</a:t>
            </a:r>
            <a:endParaRPr b="0" lang="de-DE" sz="2200" spc="-1" strike="noStrike">
              <a:solidFill>
                <a:srgbClr val="000000"/>
              </a:solidFill>
              <a:latin typeface="Calibri"/>
            </a:endParaRPr>
          </a:p>
          <a:p>
            <a:pPr marL="221400" indent="-221400">
              <a:lnSpc>
                <a:spcPct val="90000"/>
              </a:lnSpc>
              <a:spcBef>
                <a:spcPts val="1001"/>
              </a:spcBef>
              <a:buClr>
                <a:srgbClr val="000000"/>
              </a:buClr>
              <a:buFont typeface="Arial"/>
              <a:buChar char="•"/>
              <a:tabLst>
                <a:tab algn="l" pos="0"/>
              </a:tabLst>
            </a:pPr>
            <a:r>
              <a:rPr b="1" lang="de-DE" sz="2200" spc="-1" strike="noStrike">
                <a:solidFill>
                  <a:srgbClr val="000000"/>
                </a:solidFill>
                <a:latin typeface="Calibri"/>
                <a:ea typeface="Calibri"/>
              </a:rPr>
              <a:t>Anleihen weltweit:                      </a:t>
            </a:r>
            <a:r>
              <a:rPr b="1" lang="de-DE" sz="2600" spc="-1" strike="noStrike">
                <a:solidFill>
                  <a:srgbClr val="000000"/>
                </a:solidFill>
                <a:latin typeface="Calibri"/>
                <a:ea typeface="Calibri"/>
              </a:rPr>
              <a:t>	</a:t>
            </a:r>
            <a:r>
              <a:rPr b="1" lang="de-DE" sz="2600" spc="-1" strike="noStrike">
                <a:solidFill>
                  <a:srgbClr val="000000"/>
                </a:solidFill>
                <a:latin typeface="Calibri"/>
                <a:ea typeface="Calibri"/>
              </a:rPr>
              <a:t>	</a:t>
            </a:r>
            <a:r>
              <a:rPr b="1" lang="de-DE" sz="2200" spc="-1" strike="noStrike">
                <a:solidFill>
                  <a:srgbClr val="ff0000"/>
                </a:solidFill>
                <a:latin typeface="Calibri"/>
                <a:ea typeface="Calibri"/>
              </a:rPr>
              <a:t>270 Billionen US Dollar</a:t>
            </a:r>
            <a:endParaRPr b="0" lang="de-DE" sz="2200" spc="-1" strike="noStrike">
              <a:solidFill>
                <a:srgbClr val="000000"/>
              </a:solidFill>
              <a:latin typeface="Calibri"/>
            </a:endParaRPr>
          </a:p>
          <a:p>
            <a:pPr lvl="1" marL="664920" indent="-221400">
              <a:lnSpc>
                <a:spcPct val="90000"/>
              </a:lnSpc>
              <a:spcBef>
                <a:spcPts val="499"/>
              </a:spcBef>
              <a:buClr>
                <a:srgbClr val="ff0000"/>
              </a:buClr>
              <a:buFont typeface="Arial"/>
              <a:buChar char="•"/>
              <a:tabLst>
                <a:tab algn="l" pos="0"/>
              </a:tabLst>
            </a:pPr>
            <a:r>
              <a:rPr b="0" lang="de-DE" sz="2200" spc="-1" strike="noStrike">
                <a:solidFill>
                  <a:srgbClr val="ff0000"/>
                </a:solidFill>
                <a:latin typeface="Calibri"/>
                <a:ea typeface="Calibri"/>
              </a:rPr>
              <a:t>270.000.000.000.000.-</a:t>
            </a:r>
            <a:endParaRPr b="0" lang="de-DE" sz="2200" spc="-1" strike="noStrike">
              <a:solidFill>
                <a:srgbClr val="000000"/>
              </a:solidFill>
              <a:latin typeface="Calibri"/>
            </a:endParaRPr>
          </a:p>
          <a:p>
            <a:pPr marL="221400" indent="-221400">
              <a:lnSpc>
                <a:spcPct val="90000"/>
              </a:lnSpc>
              <a:spcBef>
                <a:spcPts val="1001"/>
              </a:spcBef>
              <a:buClr>
                <a:srgbClr val="000000"/>
              </a:buClr>
              <a:buFont typeface="Arial"/>
              <a:buChar char="•"/>
              <a:tabLst>
                <a:tab algn="l" pos="0"/>
              </a:tabLst>
            </a:pPr>
            <a:r>
              <a:rPr b="1" lang="de-DE" sz="2200" spc="-1" strike="noStrike">
                <a:solidFill>
                  <a:srgbClr val="000000"/>
                </a:solidFill>
                <a:latin typeface="Calibri"/>
                <a:ea typeface="Calibri"/>
              </a:rPr>
              <a:t>Derivate weltweit:                   </a:t>
            </a:r>
            <a:r>
              <a:rPr b="1" lang="de-DE" sz="2600" spc="-1" strike="noStrike">
                <a:solidFill>
                  <a:srgbClr val="000000"/>
                </a:solidFill>
                <a:latin typeface="Calibri"/>
                <a:ea typeface="Calibri"/>
              </a:rPr>
              <a:t>	</a:t>
            </a:r>
            <a:r>
              <a:rPr b="1" lang="de-DE" sz="2600" spc="-1" strike="noStrike">
                <a:solidFill>
                  <a:srgbClr val="000000"/>
                </a:solidFill>
                <a:latin typeface="Calibri"/>
                <a:ea typeface="Calibri"/>
              </a:rPr>
              <a:t>	</a:t>
            </a:r>
            <a:r>
              <a:rPr b="1" lang="de-DE" sz="2600" spc="-1" strike="noStrike">
                <a:solidFill>
                  <a:srgbClr val="000000"/>
                </a:solidFill>
                <a:latin typeface="Calibri"/>
                <a:ea typeface="Calibri"/>
              </a:rPr>
              <a:t>	</a:t>
            </a:r>
            <a:r>
              <a:rPr b="1" lang="de-DE" sz="2200" spc="-1" strike="noStrike">
                <a:solidFill>
                  <a:srgbClr val="ff0000"/>
                </a:solidFill>
                <a:latin typeface="Calibri"/>
                <a:ea typeface="Calibri"/>
              </a:rPr>
              <a:t>2100 Billionen US Dollar</a:t>
            </a:r>
            <a:endParaRPr b="0" lang="de-DE" sz="2200" spc="-1" strike="noStrike">
              <a:solidFill>
                <a:srgbClr val="000000"/>
              </a:solidFill>
              <a:latin typeface="Calibri"/>
            </a:endParaRPr>
          </a:p>
          <a:p>
            <a:pPr lvl="1" marL="664920" indent="-221400">
              <a:lnSpc>
                <a:spcPct val="90000"/>
              </a:lnSpc>
              <a:spcBef>
                <a:spcPts val="499"/>
              </a:spcBef>
              <a:buClr>
                <a:srgbClr val="ff0000"/>
              </a:buClr>
              <a:buFont typeface="Arial"/>
              <a:buChar char="•"/>
              <a:tabLst>
                <a:tab algn="l" pos="0"/>
              </a:tabLst>
            </a:pPr>
            <a:r>
              <a:rPr b="0" lang="de-DE" sz="2400" spc="-1" strike="noStrike">
                <a:solidFill>
                  <a:srgbClr val="ff0000"/>
                </a:solidFill>
                <a:latin typeface="Calibri"/>
                <a:ea typeface="Calibri"/>
              </a:rPr>
              <a:t>2.100.000.000.000.000.-</a:t>
            </a:r>
            <a:endParaRPr b="0" lang="de-DE" sz="2400" spc="-1" strike="noStrike">
              <a:solidFill>
                <a:srgbClr val="000000"/>
              </a:solidFill>
              <a:latin typeface="Calibri"/>
            </a:endParaRPr>
          </a:p>
          <a:p>
            <a:pPr marL="221400" indent="-221400">
              <a:lnSpc>
                <a:spcPct val="90000"/>
              </a:lnSpc>
              <a:spcBef>
                <a:spcPts val="1001"/>
              </a:spcBef>
              <a:buClr>
                <a:srgbClr val="000000"/>
              </a:buClr>
              <a:buFont typeface="Arial"/>
              <a:buChar char="•"/>
              <a:tabLst>
                <a:tab algn="l" pos="0"/>
              </a:tabLst>
            </a:pPr>
            <a:r>
              <a:rPr b="0" lang="de-DE" sz="2200" spc="-1" strike="noStrike">
                <a:solidFill>
                  <a:srgbClr val="000000"/>
                </a:solidFill>
                <a:latin typeface="Calibri"/>
                <a:ea typeface="Calibri"/>
              </a:rPr>
              <a:t>Derivate sind Optionsscheine, rechtlich handelt es sich um Inhaberschuldverschreibungen, d.h. im Insolvenzfall des Emittenten </a:t>
            </a:r>
            <a:r>
              <a:rPr b="1" lang="de-DE" sz="2200" spc="-1" strike="noStrike" u="sng">
                <a:solidFill>
                  <a:srgbClr val="000000"/>
                </a:solidFill>
                <a:uFillTx/>
                <a:latin typeface="Calibri"/>
                <a:ea typeface="Calibri"/>
              </a:rPr>
              <a:t>keine Einlagensicherung</a:t>
            </a:r>
            <a:r>
              <a:rPr b="0" lang="de-DE" sz="2200" spc="-1" strike="noStrike">
                <a:solidFill>
                  <a:srgbClr val="000000"/>
                </a:solidFill>
                <a:latin typeface="Calibri"/>
                <a:ea typeface="Calibri"/>
              </a:rPr>
              <a:t>!!!</a:t>
            </a:r>
            <a:endParaRPr b="0" lang="de-DE" sz="2200" spc="-1" strike="noStrike">
              <a:solidFill>
                <a:srgbClr val="000000"/>
              </a:solidFill>
              <a:latin typeface="Calibri"/>
            </a:endParaRPr>
          </a:p>
          <a:p>
            <a:pPr marL="221400" indent="-221400">
              <a:lnSpc>
                <a:spcPct val="90000"/>
              </a:lnSpc>
              <a:spcBef>
                <a:spcPts val="1001"/>
              </a:spcBef>
              <a:buClr>
                <a:srgbClr val="000000"/>
              </a:buClr>
              <a:buFont typeface="Arial"/>
              <a:buChar char="•"/>
              <a:tabLst>
                <a:tab algn="l" pos="0"/>
              </a:tabLst>
            </a:pPr>
            <a:r>
              <a:rPr b="0" lang="de-DE" sz="2200" spc="-1" strike="noStrike">
                <a:solidFill>
                  <a:srgbClr val="000000"/>
                </a:solidFill>
                <a:latin typeface="Calibri"/>
                <a:ea typeface="Calibri"/>
              </a:rPr>
              <a:t>Link dazu: </a:t>
            </a:r>
            <a:r>
              <a:rPr b="0" lang="de-DE" sz="1400" spc="-1" strike="noStrike" u="sng">
                <a:solidFill>
                  <a:srgbClr val="0563c1"/>
                </a:solidFill>
                <a:uFillTx/>
                <a:latin typeface="Calibri"/>
                <a:ea typeface="Calibri"/>
                <a:hlinkClick r:id="rId1"/>
              </a:rPr>
              <a:t>https://reitschuster.de/post/faeser-will-bargeld-verbot-ab-10-000-euro/</a:t>
            </a:r>
            <a:endParaRPr b="0" lang="de-DE" sz="1400" spc="-1" strike="noStrike">
              <a:solidFill>
                <a:srgbClr val="000000"/>
              </a:solidFill>
              <a:latin typeface="Calibri"/>
            </a:endParaRPr>
          </a:p>
          <a:p>
            <a:pPr indent="0">
              <a:lnSpc>
                <a:spcPct val="90000"/>
              </a:lnSpc>
              <a:spcBef>
                <a:spcPts val="1001"/>
              </a:spcBef>
              <a:buNone/>
              <a:tabLst>
                <a:tab algn="l" pos="0"/>
              </a:tabLst>
            </a:pPr>
            <a:endParaRPr b="0" lang="de-DE" sz="2200" spc="-1" strike="noStrike">
              <a:solidFill>
                <a:srgbClr val="000000"/>
              </a:solidFill>
              <a:latin typeface="Calibri"/>
            </a:endParaRPr>
          </a:p>
          <a:p>
            <a:pPr indent="0">
              <a:lnSpc>
                <a:spcPct val="90000"/>
              </a:lnSpc>
              <a:spcBef>
                <a:spcPts val="1001"/>
              </a:spcBef>
              <a:buNone/>
              <a:tabLst>
                <a:tab algn="l" pos="0"/>
              </a:tabLst>
            </a:pPr>
            <a:endParaRPr b="0" lang="de-DE" sz="1200" spc="-1" strike="noStrike">
              <a:solidFill>
                <a:srgbClr val="000000"/>
              </a:solidFill>
              <a:latin typeface="Calibri"/>
            </a:endParaRPr>
          </a:p>
          <a:p>
            <a:pPr indent="0">
              <a:lnSpc>
                <a:spcPct val="90000"/>
              </a:lnSpc>
              <a:spcBef>
                <a:spcPts val="1001"/>
              </a:spcBef>
              <a:buNone/>
              <a:tabLst>
                <a:tab algn="l" pos="0"/>
              </a:tabLst>
            </a:pPr>
            <a:endParaRPr b="0" lang="de-DE" sz="1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10515240" cy="614160"/>
          </a:xfrm>
          <a:prstGeom prst="rect">
            <a:avLst/>
          </a:prstGeom>
          <a:noFill/>
          <a:ln w="0">
            <a:noFill/>
          </a:ln>
        </p:spPr>
        <p:txBody>
          <a:bodyPr anchor="ctr">
            <a:normAutofit fontScale="23000"/>
          </a:bodyPr>
          <a:p>
            <a:pPr indent="0">
              <a:lnSpc>
                <a:spcPct val="90000"/>
              </a:lnSpc>
              <a:buNone/>
            </a:pPr>
            <a:br>
              <a:rPr sz="4400"/>
            </a:br>
            <a:br>
              <a:rPr sz="4400"/>
            </a:br>
            <a:r>
              <a:rPr b="1" lang="de-DE" sz="4400" spc="-1" strike="noStrike">
                <a:solidFill>
                  <a:srgbClr val="000000"/>
                </a:solidFill>
                <a:latin typeface="Calibri Light"/>
              </a:rPr>
              <a:t> </a:t>
            </a:r>
            <a:r>
              <a:rPr b="1" lang="de-DE" sz="4400" spc="-1" strike="noStrike">
                <a:solidFill>
                  <a:srgbClr val="000000"/>
                </a:solidFill>
                <a:latin typeface="Calibri Light"/>
              </a:rPr>
              <a:t>Better than cash alliance</a:t>
            </a:r>
            <a:br>
              <a:rPr sz="4400"/>
            </a:br>
            <a:r>
              <a:rPr b="1" lang="de-DE" sz="2000" spc="-1" strike="noStrike">
                <a:solidFill>
                  <a:srgbClr val="000000"/>
                </a:solidFill>
                <a:latin typeface="Calibri Light"/>
              </a:rPr>
              <a:t>   </a:t>
            </a:r>
            <a:r>
              <a:rPr b="1" lang="de-DE" sz="3100" spc="-1" strike="noStrike">
                <a:solidFill>
                  <a:srgbClr val="000000"/>
                </a:solidFill>
                <a:latin typeface="Calibri Light"/>
              </a:rPr>
              <a:t>BARGELDBEGRENZUNGEN IN EUROPA</a:t>
            </a:r>
            <a:endParaRPr b="0" lang="de-DE" sz="3100" spc="-1" strike="noStrike">
              <a:solidFill>
                <a:srgbClr val="000000"/>
              </a:solidFill>
              <a:latin typeface="Calibri"/>
            </a:endParaRPr>
          </a:p>
        </p:txBody>
      </p:sp>
      <p:sp>
        <p:nvSpPr>
          <p:cNvPr id="89" name="PlaceHolder 2"/>
          <p:cNvSpPr>
            <a:spLocks noGrp="1"/>
          </p:cNvSpPr>
          <p:nvPr>
            <p:ph/>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Weltumspannende Initiative zur Ersetzung Bargeld durch digitales Zentralbankgeld.</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Aktueller Fall NIGERIA ( Projekt zunächst </a:t>
            </a:r>
            <a:r>
              <a:rPr b="0" lang="de-DE" sz="2800" spc="-1" strike="noStrike">
                <a:solidFill>
                  <a:srgbClr val="ff0000"/>
                </a:solidFill>
                <a:latin typeface="Calibri"/>
              </a:rPr>
              <a:t>abgebrochen</a:t>
            </a:r>
            <a:r>
              <a:rPr b="0" lang="de-DE" sz="2800" spc="-1" strike="noStrike">
                <a:solidFill>
                  <a:srgbClr val="000000"/>
                </a:solidFill>
                <a:latin typeface="Calibri"/>
              </a:rPr>
              <a:t> / bei  5 % Akkeptanz)</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Beteiligt sind Staaten (ca. 70 und sog. Stiftungen ( z.B. Bill und Melinda Gates foundation).</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Zielsetzung: kein Bargeld, keine Diversifizierung von Bankkonten , ein Zentralbankkonto je Bürger (Steuer ID)/ Stiftung und ähnliche ?</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Argument: Erleichterung der Teilhabe für die </a:t>
            </a:r>
            <a:r>
              <a:rPr b="0" lang="de-DE" sz="2800" spc="-1" strike="noStrike">
                <a:solidFill>
                  <a:srgbClr val="ff0000"/>
                </a:solidFill>
                <a:latin typeface="Calibri"/>
              </a:rPr>
              <a:t>Ärmsten</a:t>
            </a:r>
            <a:r>
              <a:rPr b="0" lang="de-DE" sz="2800" spc="-1" strike="noStrike">
                <a:solidFill>
                  <a:srgbClr val="000000"/>
                </a:solidFill>
                <a:latin typeface="Calibri"/>
              </a:rPr>
              <a:t> der Welt !?</a:t>
            </a:r>
            <a:endParaRPr b="0" lang="de-DE" sz="28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781200" y="87480"/>
            <a:ext cx="10515240" cy="1325160"/>
          </a:xfrm>
          <a:prstGeom prst="rect">
            <a:avLst/>
          </a:prstGeom>
          <a:noFill/>
          <a:ln w="0">
            <a:noFill/>
          </a:ln>
        </p:spPr>
        <p:txBody>
          <a:bodyPr anchor="ctr">
            <a:normAutofit/>
          </a:bodyPr>
          <a:p>
            <a:pPr indent="0">
              <a:lnSpc>
                <a:spcPct val="90000"/>
              </a:lnSpc>
              <a:buNone/>
            </a:pPr>
            <a:r>
              <a:rPr b="1" lang="de-DE" sz="3200" spc="-1" strike="noStrike">
                <a:solidFill>
                  <a:srgbClr val="000000"/>
                </a:solidFill>
                <a:latin typeface="Calibri Light"/>
              </a:rPr>
              <a:t>Neue Erkenntnisse/Informationen  Juni/Juli 2023</a:t>
            </a:r>
            <a:endParaRPr b="0" lang="de-DE" sz="3200" spc="-1" strike="noStrike">
              <a:solidFill>
                <a:srgbClr val="000000"/>
              </a:solidFill>
              <a:latin typeface="Calibri"/>
            </a:endParaRPr>
          </a:p>
        </p:txBody>
      </p:sp>
      <p:sp>
        <p:nvSpPr>
          <p:cNvPr id="91" name="PlaceHolder 2"/>
          <p:cNvSpPr>
            <a:spLocks noGrp="1"/>
          </p:cNvSpPr>
          <p:nvPr>
            <p:ph/>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EZB ( Christine Lagarde ) verkündet Bargeldgrenze EU-weit bei zunächst 7.000,00 €; Diskussion schrittweise bis 1.000,00€ reduziert.</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Bundesregierung bestätigt auf Anfrage dass „better than cash“ mit Steuermitteln unterstützt wurde/wird;</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Aktuelle Entwicklung: </a:t>
            </a:r>
            <a:r>
              <a:rPr b="0" lang="de-DE" sz="2800" spc="-1" strike="noStrike">
                <a:solidFill>
                  <a:srgbClr val="ff0000"/>
                </a:solidFill>
                <a:latin typeface="Calibri"/>
              </a:rPr>
              <a:t>Begrenzung bei maximal 1.000,00 € geplant.</a:t>
            </a:r>
            <a:endParaRPr b="0" lang="de-DE" sz="2800" spc="-1" strike="noStrike">
              <a:solidFill>
                <a:srgbClr val="000000"/>
              </a:solidFill>
              <a:latin typeface="Calibri"/>
            </a:endParaRPr>
          </a:p>
          <a:p>
            <a:pPr marL="228600" indent="-228600">
              <a:lnSpc>
                <a:spcPct val="90000"/>
              </a:lnSpc>
              <a:spcBef>
                <a:spcPts val="1001"/>
              </a:spcBef>
              <a:buClr>
                <a:srgbClr val="ff0000"/>
              </a:buClr>
              <a:buFont typeface="Arial"/>
              <a:buChar char="•"/>
            </a:pPr>
            <a:r>
              <a:rPr b="0" lang="de-DE" sz="2800" spc="-1" strike="noStrike">
                <a:solidFill>
                  <a:srgbClr val="ff0000"/>
                </a:solidFill>
                <a:latin typeface="Calibri"/>
              </a:rPr>
              <a:t>Österreich diskutiert Bargeld als Zahlungsmittel in die Verfassung ???</a:t>
            </a:r>
            <a:endParaRPr b="0" lang="de-DE" sz="2800" spc="-1" strike="noStrike">
              <a:solidFill>
                <a:srgbClr val="000000"/>
              </a:solidFill>
              <a:latin typeface="Calibri"/>
            </a:endParaRPr>
          </a:p>
          <a:p>
            <a:pPr marL="228600" indent="-228600">
              <a:lnSpc>
                <a:spcPct val="90000"/>
              </a:lnSpc>
              <a:spcBef>
                <a:spcPts val="1001"/>
              </a:spcBef>
              <a:buClr>
                <a:srgbClr val="ff0000"/>
              </a:buClr>
              <a:buFont typeface="Arial"/>
              <a:buChar char="•"/>
            </a:pPr>
            <a:r>
              <a:rPr b="0" lang="de-DE" sz="2800" spc="-1" strike="noStrike">
                <a:solidFill>
                  <a:srgbClr val="ff0000"/>
                </a:solidFill>
                <a:latin typeface="Calibri"/>
              </a:rPr>
              <a:t>Thailand führt Versuch ein; 260 €, zeitlicher Verfall befristet, verbrauchbar im Umkreis von 5 km zum Wohnort </a:t>
            </a:r>
            <a:endParaRPr b="0" lang="de-DE" sz="2800" spc="-1" strike="noStrike">
              <a:solidFill>
                <a:srgbClr val="000000"/>
              </a:solidFill>
              <a:latin typeface="Calibri"/>
            </a:endParaRPr>
          </a:p>
          <a:p>
            <a:pPr marL="228600" indent="-228600">
              <a:lnSpc>
                <a:spcPct val="90000"/>
              </a:lnSpc>
              <a:spcBef>
                <a:spcPts val="1001"/>
              </a:spcBef>
              <a:buClr>
                <a:srgbClr val="ff0000"/>
              </a:buClr>
              <a:buFont typeface="Arial"/>
              <a:buChar char="•"/>
            </a:pPr>
            <a:r>
              <a:rPr b="0" lang="de-DE" sz="2800" spc="-1" strike="noStrike">
                <a:solidFill>
                  <a:srgbClr val="ff0000"/>
                </a:solidFill>
                <a:latin typeface="Calibri"/>
              </a:rPr>
              <a:t>Staat ohne Bargeld/z.B. keine Steuerzahlung in bar möglich (§224 AO)</a:t>
            </a:r>
            <a:endParaRPr b="0" lang="de-DE" sz="2800" spc="-1" strike="noStrike">
              <a:solidFill>
                <a:srgbClr val="000000"/>
              </a:solidFill>
              <a:latin typeface="Calibri"/>
            </a:endParaRPr>
          </a:p>
          <a:p>
            <a:pPr indent="0">
              <a:lnSpc>
                <a:spcPct val="90000"/>
              </a:lnSpc>
              <a:spcBef>
                <a:spcPts val="1001"/>
              </a:spcBef>
              <a:buNone/>
            </a:pPr>
            <a:endParaRPr b="0" lang="de-DE" sz="2800" spc="-1" strike="noStrike">
              <a:solidFill>
                <a:srgbClr val="000000"/>
              </a:solidFill>
              <a:latin typeface="Calibri"/>
            </a:endParaRPr>
          </a:p>
          <a:p>
            <a:pPr indent="0">
              <a:lnSpc>
                <a:spcPct val="90000"/>
              </a:lnSpc>
              <a:spcBef>
                <a:spcPts val="1001"/>
              </a:spcBef>
              <a:buNone/>
            </a:pPr>
            <a:endParaRPr b="0" lang="de-DE" sz="28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92160"/>
            <a:ext cx="10515240" cy="1325160"/>
          </a:xfrm>
          <a:prstGeom prst="rect">
            <a:avLst/>
          </a:prstGeom>
          <a:noFill/>
          <a:ln w="0">
            <a:noFill/>
          </a:ln>
        </p:spPr>
        <p:txBody>
          <a:bodyPr anchor="ctr">
            <a:normAutofit/>
          </a:bodyPr>
          <a:p>
            <a:pPr indent="0">
              <a:lnSpc>
                <a:spcPct val="90000"/>
              </a:lnSpc>
              <a:buNone/>
            </a:pPr>
            <a:r>
              <a:rPr b="1" lang="de-DE" sz="3600" spc="-1" strike="noStrike">
                <a:solidFill>
                  <a:srgbClr val="000000"/>
                </a:solidFill>
                <a:latin typeface="Calibri Light"/>
              </a:rPr>
              <a:t>Motiv der Bargeldabschaffung</a:t>
            </a:r>
            <a:endParaRPr b="0" lang="de-DE" sz="3600" spc="-1" strike="noStrike">
              <a:solidFill>
                <a:srgbClr val="000000"/>
              </a:solidFill>
              <a:latin typeface="Calibri"/>
            </a:endParaRPr>
          </a:p>
        </p:txBody>
      </p:sp>
      <p:sp>
        <p:nvSpPr>
          <p:cNvPr id="93" name="PlaceHolder 2"/>
          <p:cNvSpPr>
            <a:spLocks noGrp="1"/>
          </p:cNvSpPr>
          <p:nvPr>
            <p:ph/>
          </p:nvPr>
        </p:nvSpPr>
        <p:spPr>
          <a:xfrm>
            <a:off x="838080" y="1825560"/>
            <a:ext cx="10515240" cy="4350960"/>
          </a:xfrm>
          <a:prstGeom prst="rect">
            <a:avLst/>
          </a:prstGeom>
          <a:noFill/>
          <a:ln w="0">
            <a:noFill/>
          </a:ln>
        </p:spPr>
        <p:txBody>
          <a:bodyPr anchor="t">
            <a:normAutofit fontScale="96000"/>
          </a:bodyPr>
          <a:p>
            <a:pPr marL="236880" indent="-236880">
              <a:lnSpc>
                <a:spcPct val="90000"/>
              </a:lnSpc>
              <a:spcBef>
                <a:spcPts val="1001"/>
              </a:spcBef>
              <a:buClr>
                <a:srgbClr val="000000"/>
              </a:buClr>
              <a:buFont typeface="Arial"/>
              <a:buChar char="•"/>
            </a:pPr>
            <a:r>
              <a:rPr b="0" lang="de-DE" sz="2800" spc="-1" strike="noStrike">
                <a:solidFill>
                  <a:srgbClr val="000000"/>
                </a:solidFill>
                <a:latin typeface="Calibri"/>
              </a:rPr>
              <a:t>Behauptung :</a:t>
            </a:r>
            <a:endParaRPr b="0" lang="de-DE" sz="2800" spc="-1" strike="noStrike">
              <a:solidFill>
                <a:srgbClr val="000000"/>
              </a:solidFill>
              <a:latin typeface="Calibri"/>
            </a:endParaRPr>
          </a:p>
          <a:p>
            <a:pPr marL="236880" indent="-236880">
              <a:lnSpc>
                <a:spcPct val="90000"/>
              </a:lnSpc>
              <a:spcBef>
                <a:spcPts val="1001"/>
              </a:spcBef>
              <a:buClr>
                <a:srgbClr val="000000"/>
              </a:buClr>
              <a:buFont typeface="Arial"/>
              <a:buChar char="•"/>
            </a:pPr>
            <a:r>
              <a:rPr b="0" lang="de-DE" sz="2800" spc="-1" strike="noStrike">
                <a:solidFill>
                  <a:srgbClr val="000000"/>
                </a:solidFill>
                <a:latin typeface="Calibri"/>
              </a:rPr>
              <a:t>Lt. Regierung Schwarzgeldbekämpfung und internationaler Terrorismus ( HALAL BANKING ); und vor Allem: Enteignung russischer Oligarchen</a:t>
            </a:r>
            <a:endParaRPr b="0" lang="de-DE" sz="2800" spc="-1" strike="noStrike">
              <a:solidFill>
                <a:srgbClr val="000000"/>
              </a:solidFill>
              <a:latin typeface="Calibri"/>
            </a:endParaRPr>
          </a:p>
          <a:p>
            <a:pPr marL="236880" indent="-236880">
              <a:lnSpc>
                <a:spcPct val="90000"/>
              </a:lnSpc>
              <a:spcBef>
                <a:spcPts val="1001"/>
              </a:spcBef>
              <a:buClr>
                <a:srgbClr val="000000"/>
              </a:buClr>
              <a:buFont typeface="Arial"/>
              <a:buChar char="•"/>
            </a:pPr>
            <a:r>
              <a:rPr b="0" lang="de-DE" sz="2800" spc="-1" strike="noStrike">
                <a:solidFill>
                  <a:srgbClr val="000000"/>
                </a:solidFill>
                <a:latin typeface="Calibri"/>
              </a:rPr>
              <a:t>Vermutung: </a:t>
            </a:r>
            <a:r>
              <a:rPr b="0" lang="de-DE" sz="2800" spc="-1" strike="noStrike">
                <a:solidFill>
                  <a:srgbClr val="ff0000"/>
                </a:solidFill>
                <a:latin typeface="Calibri"/>
              </a:rPr>
              <a:t>Perfektionierung der Überwachung! Bei ausschließlich digitalen Zahlungsmöglichkeiten:</a:t>
            </a:r>
            <a:endParaRPr b="0" lang="de-DE" sz="2800" spc="-1" strike="noStrike">
              <a:solidFill>
                <a:srgbClr val="000000"/>
              </a:solidFill>
              <a:latin typeface="Calibri"/>
            </a:endParaRPr>
          </a:p>
          <a:p>
            <a:pPr marL="236880" indent="-236880">
              <a:lnSpc>
                <a:spcPct val="90000"/>
              </a:lnSpc>
              <a:spcBef>
                <a:spcPts val="1001"/>
              </a:spcBef>
              <a:buClr>
                <a:srgbClr val="ff0000"/>
              </a:buClr>
              <a:buFont typeface="Arial"/>
              <a:buChar char="•"/>
            </a:pPr>
            <a:r>
              <a:rPr b="0" lang="de-DE" sz="2000" spc="-1" strike="noStrike">
                <a:solidFill>
                  <a:srgbClr val="ff0000"/>
                </a:solidFill>
                <a:latin typeface="Calibri"/>
              </a:rPr>
              <a:t>Kontrolle jeder Reisefreiheit; (Bahn, Bus, Flugzeug aber auch Privatverkehr)</a:t>
            </a:r>
            <a:endParaRPr b="0" lang="de-DE" sz="2000" spc="-1" strike="noStrike">
              <a:solidFill>
                <a:srgbClr val="000000"/>
              </a:solidFill>
              <a:latin typeface="Calibri"/>
            </a:endParaRPr>
          </a:p>
          <a:p>
            <a:pPr marL="236880" indent="-236880">
              <a:lnSpc>
                <a:spcPct val="90000"/>
              </a:lnSpc>
              <a:spcBef>
                <a:spcPts val="1001"/>
              </a:spcBef>
              <a:buClr>
                <a:srgbClr val="ff0000"/>
              </a:buClr>
              <a:buFont typeface="Arial"/>
              <a:buChar char="•"/>
            </a:pPr>
            <a:r>
              <a:rPr b="0" lang="de-DE" sz="2000" spc="-1" strike="noStrike">
                <a:solidFill>
                  <a:srgbClr val="ff0000"/>
                </a:solidFill>
                <a:latin typeface="Calibri"/>
              </a:rPr>
              <a:t>Erfassung jeden Konsum nach Art, Inhalt, Umfang; (Konsumverhalten/CO2 Kontingent z.B.)</a:t>
            </a:r>
            <a:endParaRPr b="0" lang="de-DE" sz="2000" spc="-1" strike="noStrike">
              <a:solidFill>
                <a:srgbClr val="000000"/>
              </a:solidFill>
              <a:latin typeface="Calibri"/>
            </a:endParaRPr>
          </a:p>
          <a:p>
            <a:pPr marL="236880" indent="-236880">
              <a:lnSpc>
                <a:spcPct val="90000"/>
              </a:lnSpc>
              <a:spcBef>
                <a:spcPts val="1001"/>
              </a:spcBef>
              <a:buClr>
                <a:srgbClr val="ff0000"/>
              </a:buClr>
              <a:buFont typeface="Arial"/>
              <a:buChar char="•"/>
            </a:pPr>
            <a:r>
              <a:rPr b="0" lang="de-DE" sz="2000" spc="-1" strike="noStrike">
                <a:solidFill>
                  <a:srgbClr val="ff0000"/>
                </a:solidFill>
                <a:latin typeface="Calibri"/>
              </a:rPr>
              <a:t>Erfassung auch des Informationsverhalten der Bürger; ( Bücher,Zeitschrift,Portale etc.)</a:t>
            </a:r>
            <a:endParaRPr b="0" lang="de-DE" sz="2000" spc="-1" strike="noStrike">
              <a:solidFill>
                <a:srgbClr val="000000"/>
              </a:solidFill>
              <a:latin typeface="Calibri"/>
            </a:endParaRPr>
          </a:p>
          <a:p>
            <a:pPr marL="236880" indent="-236880">
              <a:lnSpc>
                <a:spcPct val="90000"/>
              </a:lnSpc>
              <a:spcBef>
                <a:spcPts val="1001"/>
              </a:spcBef>
              <a:buClr>
                <a:srgbClr val="ff0000"/>
              </a:buClr>
              <a:buFont typeface="Arial"/>
              <a:buChar char="•"/>
            </a:pPr>
            <a:r>
              <a:rPr b="0" lang="de-DE" sz="2000" spc="-1" strike="noStrike">
                <a:solidFill>
                  <a:srgbClr val="ff0000"/>
                </a:solidFill>
                <a:latin typeface="Calibri"/>
              </a:rPr>
              <a:t>Jederzeit mögliche vollständige Isolierung unliebsamer Personen;</a:t>
            </a:r>
            <a:endParaRPr b="0" lang="de-DE" sz="2000" spc="-1" strike="noStrike">
              <a:solidFill>
                <a:srgbClr val="000000"/>
              </a:solidFill>
              <a:latin typeface="Calibri"/>
            </a:endParaRPr>
          </a:p>
          <a:p>
            <a:pPr indent="0">
              <a:lnSpc>
                <a:spcPct val="90000"/>
              </a:lnSpc>
              <a:spcBef>
                <a:spcPts val="1001"/>
              </a:spcBef>
              <a:buNone/>
              <a:tabLst>
                <a:tab algn="l" pos="0"/>
              </a:tabLst>
            </a:pPr>
            <a:r>
              <a:rPr b="0" lang="de-DE" sz="2000" spc="-1" strike="noStrike">
                <a:solidFill>
                  <a:srgbClr val="ff0000"/>
                </a:solidFill>
                <a:latin typeface="Calibri"/>
              </a:rPr>
              <a:t>    </a:t>
            </a:r>
            <a:r>
              <a:rPr b="0" lang="de-DE" sz="3600" spc="-1" strike="noStrike">
                <a:solidFill>
                  <a:srgbClr val="000000"/>
                </a:solidFill>
                <a:latin typeface="Calibri"/>
              </a:rPr>
              <a:t>Social-scoring – Social controlling</a:t>
            </a:r>
            <a:endParaRPr b="0" lang="de-DE" sz="36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995760"/>
          </a:xfrm>
          <a:prstGeom prst="rect">
            <a:avLst/>
          </a:prstGeom>
          <a:noFill/>
          <a:ln w="0">
            <a:noFill/>
          </a:ln>
        </p:spPr>
        <p:txBody>
          <a:bodyPr anchor="ctr">
            <a:noAutofit/>
          </a:bodyPr>
          <a:p>
            <a:pPr indent="0">
              <a:lnSpc>
                <a:spcPct val="90000"/>
              </a:lnSpc>
              <a:buNone/>
            </a:pPr>
            <a:r>
              <a:rPr b="0" lang="de-DE" sz="4400" spc="-1" strike="noStrike">
                <a:solidFill>
                  <a:srgbClr val="000000"/>
                </a:solidFill>
                <a:latin typeface="Calibri Light"/>
              </a:rPr>
              <a:t>Regionalwährungen / Edelmetalle</a:t>
            </a:r>
            <a:endParaRPr b="0" lang="de-DE" sz="4400" spc="-1" strike="noStrike">
              <a:solidFill>
                <a:srgbClr val="000000"/>
              </a:solidFill>
              <a:latin typeface="Calibri"/>
            </a:endParaRPr>
          </a:p>
        </p:txBody>
      </p:sp>
      <p:sp>
        <p:nvSpPr>
          <p:cNvPr id="95" name="PlaceHolder 2"/>
          <p:cNvSpPr>
            <a:spLocks noGrp="1"/>
          </p:cNvSpPr>
          <p:nvPr>
            <p:ph/>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Regionalwährungen ( z.B. Chiemgauer )</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BaFin als Regulierungsbehörde</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Edelmetalle</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PIX in Brasilien / elektronische Wallets (z.B. auf Smartphone ) mit direktem Austausch von Schuldner zu Gläubiger ohne Kontenzwischenschaltung.</a:t>
            </a:r>
            <a:endParaRPr b="0" lang="de-DE" sz="2800" spc="-1" strike="noStrike">
              <a:solidFill>
                <a:srgbClr val="000000"/>
              </a:solidFill>
              <a:latin typeface="Calibri"/>
            </a:endParaRPr>
          </a:p>
          <a:p>
            <a:pPr indent="0">
              <a:lnSpc>
                <a:spcPct val="90000"/>
              </a:lnSpc>
              <a:spcBef>
                <a:spcPts val="1001"/>
              </a:spcBef>
              <a:buNone/>
              <a:tabLst>
                <a:tab algn="l" pos="0"/>
              </a:tabLst>
            </a:pPr>
            <a:r>
              <a:rPr b="0" lang="de-DE" sz="2800" spc="-1" strike="noStrike">
                <a:solidFill>
                  <a:srgbClr val="000000"/>
                </a:solidFill>
                <a:latin typeface="Calibri"/>
              </a:rPr>
              <a:t>               </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1" lang="de-DE" sz="4400" spc="-1" strike="noStrike">
                <a:solidFill>
                  <a:srgbClr val="000000"/>
                </a:solidFill>
                <a:latin typeface="Calibri Light"/>
                <a:ea typeface="Calibri Light"/>
              </a:rPr>
              <a:t>SAG / </a:t>
            </a:r>
            <a:r>
              <a:rPr b="1" lang="de-DE" sz="4400" spc="-1" strike="noStrike" u="sng">
                <a:solidFill>
                  <a:srgbClr val="000000"/>
                </a:solidFill>
                <a:uFillTx/>
                <a:latin typeface="Calibri Light"/>
                <a:ea typeface="Calibri Light"/>
              </a:rPr>
              <a:t>S</a:t>
            </a:r>
            <a:r>
              <a:rPr b="1" lang="de-DE" sz="4400" spc="-1" strike="noStrike">
                <a:solidFill>
                  <a:srgbClr val="000000"/>
                </a:solidFill>
                <a:latin typeface="Calibri Light"/>
                <a:ea typeface="Calibri Light"/>
              </a:rPr>
              <a:t>anierungs- und AbwicklungsGesetz</a:t>
            </a:r>
            <a:br>
              <a:rPr sz="4400"/>
            </a:br>
            <a:r>
              <a:rPr b="1" lang="de-DE" sz="3200" spc="-1" strike="noStrike">
                <a:solidFill>
                  <a:srgbClr val="ff0000"/>
                </a:solidFill>
                <a:latin typeface="Calibri Light"/>
                <a:ea typeface="Calibri Light"/>
              </a:rPr>
              <a:t>betrifft Finanzinstitute/ Verbreitete Anlagen=Staatsanleihen</a:t>
            </a:r>
            <a:endParaRPr b="0" lang="de-DE" sz="3200" spc="-1" strike="noStrike">
              <a:solidFill>
                <a:srgbClr val="000000"/>
              </a:solidFill>
              <a:latin typeface="Calibri"/>
            </a:endParaRPr>
          </a:p>
        </p:txBody>
      </p:sp>
      <p:sp>
        <p:nvSpPr>
          <p:cNvPr id="97" name="PlaceHolder 2"/>
          <p:cNvSpPr>
            <a:spLocks noGrp="1"/>
          </p:cNvSpPr>
          <p:nvPr>
            <p:ph/>
          </p:nvPr>
        </p:nvSpPr>
        <p:spPr>
          <a:xfrm>
            <a:off x="838080" y="1804320"/>
            <a:ext cx="10515240" cy="4509720"/>
          </a:xfrm>
          <a:prstGeom prst="rect">
            <a:avLst/>
          </a:prstGeom>
          <a:noFill/>
          <a:ln w="0">
            <a:noFill/>
          </a:ln>
        </p:spPr>
        <p:txBody>
          <a:bodyPr anchor="t">
            <a:normAutofit fontScale="69000"/>
          </a:bodyPr>
          <a:p>
            <a:pPr marL="225000" indent="-225000">
              <a:lnSpc>
                <a:spcPct val="90000"/>
              </a:lnSpc>
              <a:spcBef>
                <a:spcPts val="1001"/>
              </a:spcBef>
              <a:buClr>
                <a:srgbClr val="000000"/>
              </a:buClr>
              <a:buFont typeface="Arial"/>
              <a:buChar char="•"/>
            </a:pPr>
            <a:r>
              <a:rPr b="1" lang="de-DE" sz="2800" spc="-1" strike="noStrike">
                <a:solidFill>
                  <a:srgbClr val="000000"/>
                </a:solidFill>
                <a:latin typeface="Calibri"/>
                <a:ea typeface="Calibri"/>
              </a:rPr>
              <a:t>Regelung des SAG / §§ 89, 99 SAG</a:t>
            </a:r>
            <a:endParaRPr b="0" lang="de-DE" sz="2800" spc="-1" strike="noStrike">
              <a:solidFill>
                <a:srgbClr val="000000"/>
              </a:solidFill>
              <a:latin typeface="Calibri"/>
            </a:endParaRPr>
          </a:p>
          <a:p>
            <a:pPr marL="450360" indent="0">
              <a:lnSpc>
                <a:spcPct val="90000"/>
              </a:lnSpc>
              <a:spcBef>
                <a:spcPts val="499"/>
              </a:spcBef>
              <a:buNone/>
              <a:tabLst>
                <a:tab algn="l" pos="0"/>
              </a:tabLst>
            </a:pPr>
            <a:r>
              <a:rPr b="1" lang="de-DE" sz="2400" spc="-1" strike="noStrike">
                <a:solidFill>
                  <a:srgbClr val="000000"/>
                </a:solidFill>
                <a:latin typeface="Calibri"/>
                <a:ea typeface="Calibri"/>
              </a:rPr>
              <a:t>    </a:t>
            </a:r>
            <a:r>
              <a:rPr b="0" lang="de-DE" sz="2400" spc="-1" strike="noStrike">
                <a:solidFill>
                  <a:srgbClr val="000000"/>
                </a:solidFill>
                <a:latin typeface="Calibri"/>
                <a:ea typeface="Calibri"/>
              </a:rPr>
              <a:t>Einzug von Bankguthaben im Krisenfall/ 100.000.-€  Einlagensicherung (s.u.) </a:t>
            </a:r>
            <a:endParaRPr b="0" lang="de-DE" sz="2400" spc="-1" strike="noStrike">
              <a:solidFill>
                <a:srgbClr val="000000"/>
              </a:solidFill>
              <a:latin typeface="Calibri"/>
            </a:endParaRPr>
          </a:p>
          <a:p>
            <a:pPr lvl="1" marL="675720" indent="-225000">
              <a:lnSpc>
                <a:spcPct val="90000"/>
              </a:lnSpc>
              <a:spcBef>
                <a:spcPts val="499"/>
              </a:spcBef>
              <a:buClr>
                <a:srgbClr val="ff0000"/>
              </a:buClr>
              <a:buFont typeface="Arial"/>
              <a:buChar char="•"/>
              <a:tabLst>
                <a:tab algn="l" pos="0"/>
              </a:tabLst>
            </a:pPr>
            <a:r>
              <a:rPr b="0" lang="de-DE" sz="2400" spc="-1" strike="noStrike">
                <a:solidFill>
                  <a:srgbClr val="ff0000"/>
                </a:solidFill>
                <a:latin typeface="Calibri"/>
                <a:ea typeface="Calibri"/>
              </a:rPr>
              <a:t>Bundesanstalt für Finanzmarktstabilisierung/Anordnung Einziehung?</a:t>
            </a:r>
            <a:endParaRPr b="0" lang="de-DE" sz="2400" spc="-1" strike="noStrike">
              <a:solidFill>
                <a:srgbClr val="000000"/>
              </a:solidFill>
              <a:latin typeface="Calibri"/>
            </a:endParaRPr>
          </a:p>
          <a:p>
            <a:pPr lvl="1" marL="675720" indent="-225000">
              <a:lnSpc>
                <a:spcPct val="90000"/>
              </a:lnSpc>
              <a:spcBef>
                <a:spcPts val="499"/>
              </a:spcBef>
              <a:buClr>
                <a:srgbClr val="000000"/>
              </a:buClr>
              <a:buFont typeface="Arial"/>
              <a:buChar char="•"/>
              <a:tabLst>
                <a:tab algn="l" pos="0"/>
              </a:tabLst>
            </a:pPr>
            <a:r>
              <a:rPr b="0" lang="de-DE" sz="2400" spc="-1" strike="noStrike">
                <a:solidFill>
                  <a:srgbClr val="000000"/>
                </a:solidFill>
                <a:latin typeface="Calibri"/>
                <a:ea typeface="Calibri"/>
              </a:rPr>
              <a:t>In Aktien umwandeln oder auf Nennwert setzen ?</a:t>
            </a:r>
            <a:endParaRPr b="0" lang="de-DE" sz="2400" spc="-1" strike="noStrike">
              <a:solidFill>
                <a:srgbClr val="000000"/>
              </a:solidFill>
              <a:latin typeface="Calibri"/>
            </a:endParaRPr>
          </a:p>
          <a:p>
            <a:pPr marL="225000" indent="-225000">
              <a:lnSpc>
                <a:spcPct val="90000"/>
              </a:lnSpc>
              <a:spcBef>
                <a:spcPts val="1001"/>
              </a:spcBef>
              <a:buClr>
                <a:srgbClr val="000000"/>
              </a:buClr>
              <a:buFont typeface="Arial"/>
              <a:buChar char="•"/>
              <a:tabLst>
                <a:tab algn="l" pos="0"/>
              </a:tabLst>
            </a:pPr>
            <a:r>
              <a:rPr b="1" lang="de-DE" sz="2800" spc="-1" strike="noStrike">
                <a:solidFill>
                  <a:srgbClr val="000000"/>
                </a:solidFill>
                <a:latin typeface="Calibri"/>
                <a:ea typeface="Calibri"/>
              </a:rPr>
              <a:t>Krisenfall</a:t>
            </a:r>
            <a:endParaRPr b="0" lang="de-DE" sz="2800" spc="-1" strike="noStrike">
              <a:solidFill>
                <a:srgbClr val="000000"/>
              </a:solidFill>
              <a:latin typeface="Calibri"/>
            </a:endParaRPr>
          </a:p>
          <a:p>
            <a:pPr lvl="1" marL="675720" indent="-225000">
              <a:lnSpc>
                <a:spcPct val="90000"/>
              </a:lnSpc>
              <a:spcBef>
                <a:spcPts val="499"/>
              </a:spcBef>
              <a:buClr>
                <a:srgbClr val="000000"/>
              </a:buClr>
              <a:buFont typeface="Arial"/>
              <a:buChar char="•"/>
              <a:tabLst>
                <a:tab algn="l" pos="0"/>
              </a:tabLst>
            </a:pPr>
            <a:r>
              <a:rPr b="0" lang="de-DE" sz="2400" spc="-1" strike="noStrike">
                <a:solidFill>
                  <a:srgbClr val="000000"/>
                </a:solidFill>
                <a:latin typeface="Calibri"/>
                <a:ea typeface="Calibri"/>
              </a:rPr>
              <a:t>bei Inanspruchnahme Unterstützung / </a:t>
            </a:r>
            <a:r>
              <a:rPr b="0" lang="de-DE" sz="2400" spc="-1" strike="noStrike">
                <a:solidFill>
                  <a:srgbClr val="ff0000"/>
                </a:solidFill>
                <a:latin typeface="Calibri"/>
                <a:ea typeface="Calibri"/>
              </a:rPr>
              <a:t>aktuell wäre credit suisse/Silicon Valley /1.Republik Bank</a:t>
            </a:r>
            <a:endParaRPr b="0" lang="de-DE" sz="2400" spc="-1" strike="noStrike">
              <a:solidFill>
                <a:srgbClr val="000000"/>
              </a:solidFill>
              <a:latin typeface="Calibri"/>
            </a:endParaRPr>
          </a:p>
          <a:p>
            <a:pPr marL="225000" indent="-225000">
              <a:lnSpc>
                <a:spcPct val="90000"/>
              </a:lnSpc>
              <a:spcBef>
                <a:spcPts val="1001"/>
              </a:spcBef>
              <a:buClr>
                <a:srgbClr val="000000"/>
              </a:buClr>
              <a:buFont typeface="Arial"/>
              <a:buChar char="•"/>
              <a:tabLst>
                <a:tab algn="l" pos="0"/>
              </a:tabLst>
            </a:pPr>
            <a:r>
              <a:rPr b="1" lang="de-DE" sz="2800" spc="-1" strike="noStrike">
                <a:solidFill>
                  <a:srgbClr val="000000"/>
                </a:solidFill>
                <a:latin typeface="Calibri"/>
                <a:ea typeface="Calibri"/>
              </a:rPr>
              <a:t>Gesetz von 2015</a:t>
            </a:r>
            <a:endParaRPr b="0" lang="de-DE" sz="2800" spc="-1" strike="noStrike">
              <a:solidFill>
                <a:srgbClr val="000000"/>
              </a:solidFill>
              <a:latin typeface="Calibri"/>
            </a:endParaRPr>
          </a:p>
          <a:p>
            <a:pPr indent="0">
              <a:lnSpc>
                <a:spcPct val="90000"/>
              </a:lnSpc>
              <a:spcBef>
                <a:spcPts val="1001"/>
              </a:spcBef>
              <a:buNone/>
              <a:tabLst>
                <a:tab algn="l" pos="0"/>
              </a:tabLst>
            </a:pPr>
            <a:r>
              <a:rPr b="1" lang="de-DE" sz="2800" spc="-1" strike="noStrike">
                <a:solidFill>
                  <a:srgbClr val="000000"/>
                </a:solidFill>
                <a:latin typeface="Calibri"/>
                <a:ea typeface="Calibri"/>
              </a:rPr>
              <a:t>             </a:t>
            </a:r>
            <a:r>
              <a:rPr b="1" lang="de-DE" sz="2800" spc="-1" strike="noStrike">
                <a:solidFill>
                  <a:srgbClr val="000000"/>
                </a:solidFill>
                <a:latin typeface="Calibri"/>
                <a:ea typeface="Calibri"/>
              </a:rPr>
              <a:t>Verschwiegenheitspflicht (§ 5 SAG)</a:t>
            </a:r>
            <a:endParaRPr b="0" lang="de-DE" sz="2800" spc="-1" strike="noStrike">
              <a:solidFill>
                <a:srgbClr val="000000"/>
              </a:solidFill>
              <a:latin typeface="Calibri"/>
            </a:endParaRPr>
          </a:p>
          <a:p>
            <a:pPr lvl="1" marL="675720" indent="-225000">
              <a:lnSpc>
                <a:spcPct val="90000"/>
              </a:lnSpc>
              <a:spcBef>
                <a:spcPts val="499"/>
              </a:spcBef>
              <a:buClr>
                <a:srgbClr val="000000"/>
              </a:buClr>
              <a:buFont typeface="Arial"/>
              <a:buChar char="•"/>
              <a:tabLst>
                <a:tab algn="l" pos="0"/>
              </a:tabLst>
            </a:pPr>
            <a:r>
              <a:rPr b="1" lang="de-DE" sz="2400" spc="-1" strike="noStrike">
                <a:solidFill>
                  <a:srgbClr val="000000"/>
                </a:solidFill>
                <a:latin typeface="Calibri"/>
                <a:ea typeface="Calibri"/>
              </a:rPr>
              <a:t> </a:t>
            </a:r>
            <a:r>
              <a:rPr b="0" lang="de-DE" sz="2400" spc="-1" strike="noStrike">
                <a:solidFill>
                  <a:srgbClr val="000000"/>
                </a:solidFill>
                <a:latin typeface="Calibri"/>
                <a:ea typeface="Calibri"/>
              </a:rPr>
              <a:t>kein Rechtsmittel gegen Einzug (§ 99 SAG)</a:t>
            </a:r>
            <a:endParaRPr b="0" lang="de-DE" sz="2400" spc="-1" strike="noStrike">
              <a:solidFill>
                <a:srgbClr val="000000"/>
              </a:solidFill>
              <a:latin typeface="Calibri"/>
            </a:endParaRPr>
          </a:p>
          <a:p>
            <a:pPr lvl="1" marL="675720" indent="-225000">
              <a:lnSpc>
                <a:spcPct val="90000"/>
              </a:lnSpc>
              <a:spcBef>
                <a:spcPts val="499"/>
              </a:spcBef>
              <a:buClr>
                <a:srgbClr val="000000"/>
              </a:buClr>
              <a:buFont typeface="Arial"/>
              <a:buChar char="•"/>
              <a:tabLst>
                <a:tab algn="l" pos="0"/>
              </a:tabLst>
            </a:pPr>
            <a:r>
              <a:rPr b="0" lang="de-DE" sz="2400" spc="-1" strike="noStrike">
                <a:solidFill>
                  <a:srgbClr val="000000"/>
                </a:solidFill>
                <a:latin typeface="Calibri"/>
                <a:ea typeface="Calibri"/>
              </a:rPr>
              <a:t> </a:t>
            </a:r>
            <a:r>
              <a:rPr b="0" lang="de-DE" sz="2400" spc="-1" strike="noStrike">
                <a:solidFill>
                  <a:srgbClr val="000000"/>
                </a:solidFill>
                <a:latin typeface="Calibri"/>
                <a:ea typeface="Calibri"/>
              </a:rPr>
              <a:t>keine Enteignung (Art. 14 GG- ist angeblich nur Interessenausgleich ) </a:t>
            </a:r>
            <a:endParaRPr b="0" lang="de-DE" sz="2400" spc="-1" strike="noStrike">
              <a:solidFill>
                <a:srgbClr val="000000"/>
              </a:solidFill>
              <a:latin typeface="Calibri"/>
            </a:endParaRPr>
          </a:p>
          <a:p>
            <a:pPr marL="225000" indent="-225000">
              <a:lnSpc>
                <a:spcPct val="90000"/>
              </a:lnSpc>
              <a:spcBef>
                <a:spcPts val="1001"/>
              </a:spcBef>
              <a:buClr>
                <a:srgbClr val="000000"/>
              </a:buClr>
              <a:buFont typeface="Arial"/>
              <a:buChar char="•"/>
              <a:tabLst>
                <a:tab algn="l" pos="0"/>
              </a:tabLst>
            </a:pPr>
            <a:r>
              <a:rPr b="1" lang="de-DE" sz="2800" spc="-1" strike="noStrike">
                <a:solidFill>
                  <a:srgbClr val="000000"/>
                </a:solidFill>
                <a:latin typeface="Calibri"/>
                <a:ea typeface="Calibri"/>
              </a:rPr>
              <a:t>Wissenschaftlicher Dienst Bundestag</a:t>
            </a:r>
            <a:endParaRPr b="0" lang="de-DE" sz="2800" spc="-1" strike="noStrike">
              <a:solidFill>
                <a:srgbClr val="000000"/>
              </a:solidFill>
              <a:latin typeface="Calibri"/>
            </a:endParaRPr>
          </a:p>
          <a:p>
            <a:pPr marL="225000" indent="-225000">
              <a:lnSpc>
                <a:spcPct val="90000"/>
              </a:lnSpc>
              <a:spcBef>
                <a:spcPts val="1001"/>
              </a:spcBef>
              <a:buClr>
                <a:srgbClr val="000000"/>
              </a:buClr>
              <a:buFont typeface="Arial"/>
              <a:buChar char="•"/>
              <a:tabLst>
                <a:tab algn="l" pos="0"/>
              </a:tabLst>
            </a:pPr>
            <a:r>
              <a:rPr b="1" lang="de-DE" sz="2800" spc="-1" strike="noStrike">
                <a:solidFill>
                  <a:srgbClr val="000000"/>
                </a:solidFill>
                <a:latin typeface="Calibri"/>
                <a:ea typeface="Calibri"/>
              </a:rPr>
              <a:t>Einlagensicherung deckt ca. 4 % des theoretisch versicherten Kapital.</a:t>
            </a:r>
            <a:endParaRPr b="0" lang="de-DE" sz="2800" spc="-1" strike="noStrike">
              <a:solidFill>
                <a:srgbClr val="000000"/>
              </a:solidFill>
              <a:latin typeface="Calibri"/>
            </a:endParaRPr>
          </a:p>
          <a:p>
            <a:pPr lvl="1" marL="675720" indent="-225000">
              <a:lnSpc>
                <a:spcPct val="90000"/>
              </a:lnSpc>
              <a:spcBef>
                <a:spcPts val="499"/>
              </a:spcBef>
              <a:buClr>
                <a:srgbClr val="000000"/>
              </a:buClr>
              <a:buFont typeface="Arial"/>
              <a:buChar char="•"/>
              <a:tabLst>
                <a:tab algn="l" pos="0"/>
              </a:tabLst>
            </a:pPr>
            <a:r>
              <a:rPr b="0" lang="de-DE" sz="2400" spc="-1" strike="noStrike">
                <a:solidFill>
                  <a:srgbClr val="000000"/>
                </a:solidFill>
                <a:latin typeface="Calibri"/>
                <a:ea typeface="Calibri"/>
              </a:rPr>
              <a:t>17.12.2021 (WD 4-3000-100/21)</a:t>
            </a:r>
            <a:endParaRPr b="0" lang="de-DE" sz="2400" spc="-1" strike="noStrike">
              <a:solidFill>
                <a:srgbClr val="000000"/>
              </a:solidFill>
              <a:latin typeface="Calibri"/>
            </a:endParaRPr>
          </a:p>
          <a:p>
            <a:pPr marL="225000" indent="-225000">
              <a:lnSpc>
                <a:spcPct val="90000"/>
              </a:lnSpc>
              <a:spcBef>
                <a:spcPts val="1001"/>
              </a:spcBef>
              <a:buClr>
                <a:srgbClr val="000000"/>
              </a:buClr>
              <a:buFont typeface="Arial"/>
              <a:buChar char="•"/>
              <a:tabLst>
                <a:tab algn="l" pos="0"/>
              </a:tabLst>
            </a:pPr>
            <a:r>
              <a:rPr b="1" lang="de-DE" sz="2800" spc="-1" strike="noStrike">
                <a:solidFill>
                  <a:srgbClr val="000000"/>
                </a:solidFill>
                <a:latin typeface="Calibri"/>
                <a:ea typeface="Calibri"/>
              </a:rPr>
              <a:t>Links</a:t>
            </a:r>
            <a:endParaRPr b="0" lang="de-DE" sz="2800" spc="-1" strike="noStrike">
              <a:solidFill>
                <a:srgbClr val="000000"/>
              </a:solidFill>
              <a:latin typeface="Calibri"/>
            </a:endParaRPr>
          </a:p>
          <a:p>
            <a:pPr lvl="1" marL="675720" indent="-225000">
              <a:lnSpc>
                <a:spcPct val="90000"/>
              </a:lnSpc>
              <a:spcBef>
                <a:spcPts val="499"/>
              </a:spcBef>
              <a:buClr>
                <a:srgbClr val="000000"/>
              </a:buClr>
              <a:buFont typeface="Arial"/>
              <a:buChar char="•"/>
              <a:tabLst>
                <a:tab algn="l" pos="0"/>
              </a:tabLst>
            </a:pPr>
            <a:r>
              <a:rPr b="0" lang="de-DE" sz="1200" spc="-1" strike="noStrike" u="sng">
                <a:solidFill>
                  <a:srgbClr val="0563c1"/>
                </a:solidFill>
                <a:uFillTx/>
                <a:latin typeface="Calibri"/>
                <a:ea typeface="Calibri"/>
                <a:hlinkClick r:id="rId1"/>
              </a:rPr>
              <a:t>https://www.bundestag.de/resource/blob/878172/81fd2631b671b96d1e70dd09473e1788/WD-4-100-21-pdf-data.pdf</a:t>
            </a:r>
            <a:r>
              <a:rPr b="0" lang="de-DE" sz="1200" spc="-1" strike="noStrike">
                <a:solidFill>
                  <a:srgbClr val="000000"/>
                </a:solidFill>
                <a:latin typeface="Calibri"/>
                <a:ea typeface="Calibri"/>
              </a:rPr>
              <a:t> </a:t>
            </a:r>
            <a:endParaRPr b="0" lang="de-DE" sz="1200" spc="-1" strike="noStrike">
              <a:solidFill>
                <a:srgbClr val="000000"/>
              </a:solidFill>
              <a:latin typeface="Calibri"/>
            </a:endParaRPr>
          </a:p>
          <a:p>
            <a:pPr lvl="1" marL="675720" indent="-225000">
              <a:lnSpc>
                <a:spcPct val="90000"/>
              </a:lnSpc>
              <a:spcBef>
                <a:spcPts val="499"/>
              </a:spcBef>
              <a:buClr>
                <a:srgbClr val="000000"/>
              </a:buClr>
              <a:buFont typeface="Arial"/>
              <a:buChar char="•"/>
              <a:tabLst>
                <a:tab algn="l" pos="0"/>
              </a:tabLst>
            </a:pPr>
            <a:r>
              <a:rPr b="0" lang="de-DE" sz="1200" spc="-1" strike="noStrike" u="sng">
                <a:solidFill>
                  <a:srgbClr val="0563c1"/>
                </a:solidFill>
                <a:uFillTx/>
                <a:latin typeface="Calibri"/>
                <a:ea typeface="Calibri"/>
                <a:hlinkClick r:id="rId2"/>
              </a:rPr>
              <a:t>https://deutsche-wirtschafts-nachrichten.de/516703/SAG-Legale-Enteignung-durch-ein-weitgehend-unbekanntes-Gesetz</a:t>
            </a:r>
            <a:r>
              <a:rPr b="0" lang="de-DE" sz="1200" spc="-1" strike="noStrike">
                <a:solidFill>
                  <a:srgbClr val="000000"/>
                </a:solidFill>
                <a:latin typeface="Calibri"/>
                <a:ea typeface="Calibri"/>
              </a:rPr>
              <a:t> </a:t>
            </a:r>
            <a:endParaRPr b="0" lang="de-DE" sz="1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838080" y="365040"/>
            <a:ext cx="10515240" cy="1325160"/>
          </a:xfrm>
          <a:prstGeom prst="rect">
            <a:avLst/>
          </a:prstGeom>
          <a:noFill/>
          <a:ln w="0">
            <a:noFill/>
          </a:ln>
        </p:spPr>
        <p:txBody>
          <a:bodyPr anchor="ctr">
            <a:normAutofit fontScale="79000"/>
          </a:bodyPr>
          <a:p>
            <a:pPr indent="0">
              <a:lnSpc>
                <a:spcPct val="90000"/>
              </a:lnSpc>
              <a:buNone/>
            </a:pPr>
            <a:r>
              <a:rPr b="1" lang="de-DE" sz="4000" spc="-1" strike="noStrike">
                <a:solidFill>
                  <a:srgbClr val="000000"/>
                </a:solidFill>
                <a:latin typeface="Calibri Light"/>
                <a:ea typeface="Calibri Light"/>
              </a:rPr>
              <a:t>Altersvorsorge /Kapitalgedeckte Altersvorsorge</a:t>
            </a:r>
            <a:br>
              <a:rPr sz="4000"/>
            </a:br>
            <a:r>
              <a:rPr b="1" lang="de-DE" sz="3200" spc="-1" strike="noStrike">
                <a:solidFill>
                  <a:srgbClr val="ff0000"/>
                </a:solidFill>
                <a:latin typeface="Calibri Light"/>
                <a:ea typeface="Calibri Light"/>
              </a:rPr>
              <a:t>Betrifft Versicherungen/bevorzugte Anlage =Staatsanleihen</a:t>
            </a:r>
            <a:br>
              <a:rPr sz="4000"/>
            </a:br>
            <a:endParaRPr b="0" lang="de-DE" sz="3200" spc="-1" strike="noStrike">
              <a:solidFill>
                <a:srgbClr val="000000"/>
              </a:solidFill>
              <a:latin typeface="Calibri"/>
            </a:endParaRPr>
          </a:p>
        </p:txBody>
      </p:sp>
      <p:sp>
        <p:nvSpPr>
          <p:cNvPr id="99" name="PlaceHolder 2"/>
          <p:cNvSpPr>
            <a:spLocks noGrp="1"/>
          </p:cNvSpPr>
          <p:nvPr>
            <p:ph/>
          </p:nvPr>
        </p:nvSpPr>
        <p:spPr>
          <a:xfrm>
            <a:off x="838080" y="1466280"/>
            <a:ext cx="10515240" cy="5299920"/>
          </a:xfrm>
          <a:prstGeom prst="rect">
            <a:avLst/>
          </a:prstGeom>
          <a:noFill/>
          <a:ln w="0">
            <a:noFill/>
          </a:ln>
        </p:spPr>
        <p:txBody>
          <a:bodyPr anchor="t">
            <a:normAutofit fontScale="73000"/>
          </a:bodyPr>
          <a:p>
            <a:pPr marL="214920" indent="-214920">
              <a:lnSpc>
                <a:spcPct val="100000"/>
              </a:lnSpc>
              <a:spcBef>
                <a:spcPts val="1001"/>
              </a:spcBef>
              <a:buClr>
                <a:srgbClr val="000000"/>
              </a:buClr>
              <a:buFont typeface="Arial"/>
              <a:buChar char="•"/>
            </a:pPr>
            <a:r>
              <a:rPr b="1" lang="de-DE" sz="2800" spc="-1" strike="noStrike">
                <a:solidFill>
                  <a:srgbClr val="000000"/>
                </a:solidFill>
                <a:latin typeface="Calibri"/>
                <a:ea typeface="Calibri"/>
              </a:rPr>
              <a:t>Wirtschaftliche Situation </a:t>
            </a:r>
            <a:endParaRPr b="0" lang="de-DE" sz="2800" spc="-1" strike="noStrike">
              <a:solidFill>
                <a:srgbClr val="000000"/>
              </a:solidFill>
              <a:latin typeface="Calibri"/>
            </a:endParaRPr>
          </a:p>
          <a:p>
            <a:pPr lvl="1" marL="645840" indent="-214920">
              <a:lnSpc>
                <a:spcPct val="90000"/>
              </a:lnSpc>
              <a:spcBef>
                <a:spcPts val="499"/>
              </a:spcBef>
              <a:buClr>
                <a:srgbClr val="000000"/>
              </a:buClr>
              <a:buFont typeface="Arial"/>
              <a:buChar char="•"/>
            </a:pPr>
            <a:r>
              <a:rPr b="0" lang="de-DE" sz="2400" spc="-1" strike="noStrike">
                <a:solidFill>
                  <a:srgbClr val="000000"/>
                </a:solidFill>
                <a:latin typeface="Calibri"/>
                <a:ea typeface="Calibri"/>
              </a:rPr>
              <a:t>Versicherer durch 0-Zins-Politik gefährdet? (Keine Erträge aus Kapitalanlagen/s.u.1.700 Mrd€)</a:t>
            </a:r>
            <a:endParaRPr b="0" lang="de-DE" sz="2400" spc="-1" strike="noStrike">
              <a:solidFill>
                <a:srgbClr val="000000"/>
              </a:solidFill>
              <a:latin typeface="Calibri"/>
            </a:endParaRPr>
          </a:p>
          <a:p>
            <a:pPr marL="214920" indent="-214920">
              <a:lnSpc>
                <a:spcPct val="90000"/>
              </a:lnSpc>
              <a:spcBef>
                <a:spcPts val="1001"/>
              </a:spcBef>
              <a:buClr>
                <a:srgbClr val="000000"/>
              </a:buClr>
              <a:buFont typeface="Arial"/>
              <a:buChar char="•"/>
            </a:pPr>
            <a:r>
              <a:rPr b="1" lang="de-DE" sz="2800" spc="-1" strike="noStrike">
                <a:solidFill>
                  <a:srgbClr val="000000"/>
                </a:solidFill>
                <a:latin typeface="Calibri"/>
                <a:ea typeface="Calibri"/>
              </a:rPr>
              <a:t>Im Falle einer wirtschaftlichen Schieflage greift § 314 VAG  </a:t>
            </a:r>
            <a:r>
              <a:rPr b="1" lang="de-DE" sz="1800" spc="-1" strike="noStrike">
                <a:solidFill>
                  <a:srgbClr val="000000"/>
                </a:solidFill>
                <a:latin typeface="Calibri"/>
                <a:ea typeface="Calibri"/>
              </a:rPr>
              <a:t>(VersicherungsAufsichtsGesetz)</a:t>
            </a:r>
            <a:endParaRPr b="0" lang="de-DE" sz="1800" spc="-1" strike="noStrike">
              <a:solidFill>
                <a:srgbClr val="000000"/>
              </a:solidFill>
              <a:latin typeface="Calibri"/>
            </a:endParaRPr>
          </a:p>
          <a:p>
            <a:pPr lvl="1" marL="645840" indent="-214920">
              <a:lnSpc>
                <a:spcPct val="90000"/>
              </a:lnSpc>
              <a:spcBef>
                <a:spcPts val="499"/>
              </a:spcBef>
              <a:buClr>
                <a:srgbClr val="000000"/>
              </a:buClr>
              <a:buFont typeface="Arial"/>
              <a:buChar char="•"/>
            </a:pPr>
            <a:r>
              <a:rPr b="0" lang="de-DE" sz="2400" spc="-1" strike="noStrike">
                <a:solidFill>
                  <a:srgbClr val="000000"/>
                </a:solidFill>
                <a:latin typeface="Calibri"/>
                <a:ea typeface="Calibri"/>
              </a:rPr>
              <a:t>Auszahlungsanspruch stoppt; Einzahlungsverpflichtung bleibt ( Sanierung) </a:t>
            </a:r>
            <a:endParaRPr b="0" lang="de-DE" sz="2400" spc="-1" strike="noStrike">
              <a:solidFill>
                <a:srgbClr val="000000"/>
              </a:solidFill>
              <a:latin typeface="Calibri"/>
            </a:endParaRPr>
          </a:p>
          <a:p>
            <a:pPr marL="430200" indent="0">
              <a:lnSpc>
                <a:spcPct val="90000"/>
              </a:lnSpc>
              <a:spcBef>
                <a:spcPts val="499"/>
              </a:spcBef>
              <a:buNone/>
              <a:tabLst>
                <a:tab algn="l" pos="0"/>
              </a:tabLst>
            </a:pPr>
            <a:r>
              <a:rPr b="0" lang="de-DE" sz="2400" spc="-1" strike="noStrike">
                <a:solidFill>
                  <a:srgbClr val="000000"/>
                </a:solidFill>
                <a:latin typeface="Calibri"/>
                <a:ea typeface="Calibri"/>
              </a:rPr>
              <a:t> </a:t>
            </a:r>
            <a:endParaRPr b="0" lang="de-DE" sz="2400" spc="-1" strike="noStrike">
              <a:solidFill>
                <a:srgbClr val="000000"/>
              </a:solidFill>
              <a:latin typeface="Calibri"/>
            </a:endParaRPr>
          </a:p>
          <a:p>
            <a:pPr marL="214920" indent="-214920">
              <a:lnSpc>
                <a:spcPct val="90000"/>
              </a:lnSpc>
              <a:spcBef>
                <a:spcPts val="1001"/>
              </a:spcBef>
              <a:buClr>
                <a:srgbClr val="000000"/>
              </a:buClr>
              <a:buFont typeface="Arial"/>
              <a:buChar char="•"/>
              <a:tabLst>
                <a:tab algn="l" pos="0"/>
              </a:tabLst>
            </a:pPr>
            <a:r>
              <a:rPr b="1" lang="de-DE" sz="2800" spc="-1" strike="noStrike">
                <a:solidFill>
                  <a:srgbClr val="000000"/>
                </a:solidFill>
                <a:latin typeface="Calibri"/>
                <a:ea typeface="Calibri"/>
              </a:rPr>
              <a:t>Bund der Versicherten</a:t>
            </a:r>
            <a:endParaRPr b="0" lang="de-DE" sz="2800" spc="-1" strike="noStrike">
              <a:solidFill>
                <a:srgbClr val="000000"/>
              </a:solidFill>
              <a:latin typeface="Calibri"/>
            </a:endParaRPr>
          </a:p>
          <a:p>
            <a:pPr lvl="1" marL="645840" indent="-214920">
              <a:lnSpc>
                <a:spcPct val="90000"/>
              </a:lnSpc>
              <a:spcBef>
                <a:spcPts val="499"/>
              </a:spcBef>
              <a:buClr>
                <a:srgbClr val="000000"/>
              </a:buClr>
              <a:buFont typeface="Arial"/>
              <a:buChar char="•"/>
              <a:tabLst>
                <a:tab algn="l" pos="0"/>
              </a:tabLst>
            </a:pPr>
            <a:r>
              <a:rPr b="0" lang="de-DE" sz="2400" spc="-1" strike="noStrike">
                <a:solidFill>
                  <a:srgbClr val="000000"/>
                </a:solidFill>
                <a:latin typeface="Calibri"/>
                <a:ea typeface="Calibri"/>
              </a:rPr>
              <a:t> </a:t>
            </a:r>
            <a:r>
              <a:rPr b="0" lang="de-DE" sz="2400" spc="-1" strike="noStrike">
                <a:solidFill>
                  <a:srgbClr val="000000"/>
                </a:solidFill>
                <a:latin typeface="Calibri"/>
                <a:ea typeface="Calibri"/>
              </a:rPr>
              <a:t>Axel Klein: Anzeichen für andauernde ernsthafte Krise- bis hin zu Insolvenzen  </a:t>
            </a:r>
            <a:br>
              <a:rPr sz="2400"/>
            </a:br>
            <a:r>
              <a:rPr b="0" lang="de-DE" sz="2400" spc="-1" strike="noStrike">
                <a:solidFill>
                  <a:srgbClr val="000000"/>
                </a:solidFill>
                <a:latin typeface="Calibri"/>
                <a:ea typeface="Calibri"/>
              </a:rPr>
              <a:t>                     von  Versicherern </a:t>
            </a:r>
            <a:endParaRPr b="0" lang="de-DE" sz="2400" spc="-1" strike="noStrike">
              <a:solidFill>
                <a:srgbClr val="000000"/>
              </a:solidFill>
              <a:latin typeface="Calibri"/>
            </a:endParaRPr>
          </a:p>
          <a:p>
            <a:pPr marL="214920" indent="-214920">
              <a:lnSpc>
                <a:spcPct val="90000"/>
              </a:lnSpc>
              <a:spcBef>
                <a:spcPts val="1001"/>
              </a:spcBef>
              <a:buClr>
                <a:srgbClr val="000000"/>
              </a:buClr>
              <a:buFont typeface="Arial"/>
              <a:buChar char="•"/>
              <a:tabLst>
                <a:tab algn="l" pos="0"/>
              </a:tabLst>
            </a:pPr>
            <a:r>
              <a:rPr b="1" lang="de-DE" sz="2800" spc="-1" strike="noStrike">
                <a:solidFill>
                  <a:srgbClr val="000000"/>
                </a:solidFill>
                <a:latin typeface="Calibri"/>
                <a:ea typeface="Calibri"/>
              </a:rPr>
              <a:t>2021 kritische Bewertung:</a:t>
            </a:r>
            <a:endParaRPr b="0" lang="de-DE" sz="2800" spc="-1" strike="noStrike">
              <a:solidFill>
                <a:srgbClr val="000000"/>
              </a:solidFill>
              <a:latin typeface="Calibri"/>
            </a:endParaRPr>
          </a:p>
          <a:p>
            <a:pPr lvl="1" marL="645840" indent="-214920">
              <a:lnSpc>
                <a:spcPct val="90000"/>
              </a:lnSpc>
              <a:spcBef>
                <a:spcPts val="499"/>
              </a:spcBef>
              <a:buClr>
                <a:srgbClr val="000000"/>
              </a:buClr>
              <a:buFont typeface="Arial"/>
              <a:buChar char="•"/>
              <a:tabLst>
                <a:tab algn="l" pos="0"/>
              </a:tabLst>
            </a:pPr>
            <a:r>
              <a:rPr b="0" i="1" lang="de-DE" sz="2400" spc="-1" strike="noStrike">
                <a:solidFill>
                  <a:srgbClr val="000000"/>
                </a:solidFill>
                <a:latin typeface="Calibri"/>
                <a:ea typeface="Calibri"/>
              </a:rPr>
              <a:t> </a:t>
            </a:r>
            <a:r>
              <a:rPr b="0" i="1" lang="de-DE" sz="2400" spc="-1" strike="noStrike">
                <a:solidFill>
                  <a:srgbClr val="000000"/>
                </a:solidFill>
                <a:latin typeface="Calibri"/>
                <a:ea typeface="Calibri"/>
              </a:rPr>
              <a:t>R+V; SIGNAL IDUNA;ERGO;HUK Coburg; DEBEKA; Concordia LV; Frankfurter LV;</a:t>
            </a:r>
            <a:r>
              <a:rPr b="0" lang="de-DE" sz="2400" spc="-1" strike="noStrike">
                <a:solidFill>
                  <a:srgbClr val="000000"/>
                </a:solidFill>
                <a:latin typeface="Calibri"/>
                <a:ea typeface="Calibri"/>
              </a:rPr>
              <a:t>  </a:t>
            </a:r>
            <a:endParaRPr b="0" lang="de-DE" sz="2400" spc="-1" strike="noStrike">
              <a:solidFill>
                <a:srgbClr val="000000"/>
              </a:solidFill>
              <a:latin typeface="Calibri"/>
            </a:endParaRPr>
          </a:p>
          <a:p>
            <a:pPr marL="214920" indent="-214920">
              <a:lnSpc>
                <a:spcPct val="90000"/>
              </a:lnSpc>
              <a:spcBef>
                <a:spcPts val="1001"/>
              </a:spcBef>
              <a:buClr>
                <a:srgbClr val="000000"/>
              </a:buClr>
              <a:buFont typeface="Arial"/>
              <a:buChar char="•"/>
              <a:tabLst>
                <a:tab algn="l" pos="0"/>
              </a:tabLst>
            </a:pPr>
            <a:r>
              <a:rPr b="1" lang="de-DE" sz="2800" spc="-1" strike="noStrike">
                <a:solidFill>
                  <a:srgbClr val="000000"/>
                </a:solidFill>
                <a:latin typeface="Calibri"/>
                <a:ea typeface="Calibri"/>
              </a:rPr>
              <a:t> </a:t>
            </a:r>
            <a:r>
              <a:rPr b="1" lang="de-DE" sz="2800" spc="-1" strike="noStrike">
                <a:solidFill>
                  <a:srgbClr val="000000"/>
                </a:solidFill>
                <a:latin typeface="Calibri"/>
                <a:ea typeface="Calibri"/>
              </a:rPr>
              <a:t>Einlagensicherung  Protektor !!!</a:t>
            </a:r>
            <a:r>
              <a:rPr b="0" lang="de-DE" sz="2800" spc="-1" strike="noStrike">
                <a:solidFill>
                  <a:srgbClr val="000000"/>
                </a:solidFill>
                <a:latin typeface="Calibri"/>
                <a:ea typeface="Calibri"/>
              </a:rPr>
              <a:t> </a:t>
            </a:r>
            <a:endParaRPr b="0" lang="de-DE" sz="2800" spc="-1" strike="noStrike">
              <a:solidFill>
                <a:srgbClr val="000000"/>
              </a:solidFill>
              <a:latin typeface="Calibri"/>
            </a:endParaRPr>
          </a:p>
          <a:p>
            <a:pPr lvl="1" marL="645840" indent="-214920">
              <a:lnSpc>
                <a:spcPct val="90000"/>
              </a:lnSpc>
              <a:spcBef>
                <a:spcPts val="499"/>
              </a:spcBef>
              <a:buClr>
                <a:srgbClr val="000000"/>
              </a:buClr>
              <a:buFont typeface="Arial"/>
              <a:buChar char="•"/>
              <a:tabLst>
                <a:tab algn="l" pos="0"/>
              </a:tabLst>
            </a:pPr>
            <a:r>
              <a:rPr b="1" lang="de-DE" sz="2400" spc="-1" strike="noStrike">
                <a:solidFill>
                  <a:srgbClr val="000000"/>
                </a:solidFill>
                <a:latin typeface="Calibri"/>
                <a:ea typeface="Calibri"/>
              </a:rPr>
              <a:t>  </a:t>
            </a:r>
            <a:r>
              <a:rPr b="0" lang="de-DE" sz="2400" spc="-1" strike="noStrike">
                <a:solidFill>
                  <a:srgbClr val="000000"/>
                </a:solidFill>
                <a:latin typeface="Calibri"/>
                <a:ea typeface="Calibri"/>
              </a:rPr>
              <a:t> </a:t>
            </a:r>
            <a:r>
              <a:rPr b="0" lang="de-DE" sz="2400" spc="-1" strike="noStrike">
                <a:solidFill>
                  <a:srgbClr val="000000"/>
                </a:solidFill>
                <a:latin typeface="Calibri"/>
                <a:ea typeface="Calibri"/>
              </a:rPr>
              <a:t>Nettovermögen ca. 1 Mrd. € / Gesamtunterstützungsmöglichkeiten 10,4 Mrd.€ </a:t>
            </a:r>
            <a:endParaRPr b="0" lang="de-DE" sz="2400" spc="-1" strike="noStrike">
              <a:solidFill>
                <a:srgbClr val="000000"/>
              </a:solidFill>
              <a:latin typeface="Calibri"/>
            </a:endParaRPr>
          </a:p>
          <a:p>
            <a:pPr lvl="1" marL="645840" indent="-214920">
              <a:lnSpc>
                <a:spcPct val="90000"/>
              </a:lnSpc>
              <a:spcBef>
                <a:spcPts val="499"/>
              </a:spcBef>
              <a:buClr>
                <a:srgbClr val="000000"/>
              </a:buClr>
              <a:buFont typeface="Arial"/>
              <a:buChar char="•"/>
              <a:tabLst>
                <a:tab algn="l" pos="0"/>
              </a:tabLst>
            </a:pPr>
            <a:r>
              <a:rPr b="0" lang="de-DE" sz="2400" spc="-1" strike="noStrike">
                <a:solidFill>
                  <a:srgbClr val="000000"/>
                </a:solidFill>
                <a:latin typeface="Calibri"/>
                <a:ea typeface="Calibri"/>
              </a:rPr>
              <a:t>   </a:t>
            </a:r>
            <a:r>
              <a:rPr b="0" lang="de-DE" sz="2400" spc="-1" strike="noStrike">
                <a:solidFill>
                  <a:srgbClr val="000000"/>
                </a:solidFill>
                <a:latin typeface="Calibri"/>
                <a:ea typeface="Calibri"/>
              </a:rPr>
              <a:t>GESAMTSUMME DER KAPITALANLAGEN DER VERSICHERER: 1.700 Mrd.€ </a:t>
            </a:r>
            <a:endParaRPr b="0" lang="de-DE" sz="2400" spc="-1" strike="noStrike">
              <a:solidFill>
                <a:srgbClr val="000000"/>
              </a:solidFill>
              <a:latin typeface="Calibri"/>
            </a:endParaRPr>
          </a:p>
          <a:p>
            <a:pPr lvl="1" marL="214920" indent="-214920">
              <a:lnSpc>
                <a:spcPct val="90000"/>
              </a:lnSpc>
              <a:spcBef>
                <a:spcPts val="1001"/>
              </a:spcBef>
              <a:buClr>
                <a:srgbClr val="000000"/>
              </a:buClr>
              <a:buFont typeface="Arial"/>
              <a:buChar char="•"/>
              <a:tabLst>
                <a:tab algn="l" pos="0"/>
              </a:tabLst>
            </a:pPr>
            <a:r>
              <a:rPr b="1" lang="de-DE" sz="2700" spc="-1" strike="noStrike">
                <a:solidFill>
                  <a:srgbClr val="000000"/>
                </a:solidFill>
                <a:latin typeface="Calibri"/>
                <a:ea typeface="Calibri"/>
              </a:rPr>
              <a:t>Links dazu</a:t>
            </a:r>
            <a:endParaRPr b="0" lang="de-DE" sz="2700" spc="-1" strike="noStrike">
              <a:solidFill>
                <a:srgbClr val="000000"/>
              </a:solidFill>
              <a:latin typeface="Calibri"/>
            </a:endParaRPr>
          </a:p>
          <a:p>
            <a:pPr lvl="2" marL="645840" indent="-214920">
              <a:lnSpc>
                <a:spcPct val="90000"/>
              </a:lnSpc>
              <a:spcBef>
                <a:spcPts val="1001"/>
              </a:spcBef>
              <a:buClr>
                <a:srgbClr val="000000"/>
              </a:buClr>
              <a:buFont typeface="Arial"/>
              <a:buChar char="•"/>
              <a:tabLst>
                <a:tab algn="l" pos="0"/>
              </a:tabLst>
            </a:pPr>
            <a:r>
              <a:rPr b="1" lang="de-DE" sz="1200" spc="-1" strike="noStrike" u="sng">
                <a:solidFill>
                  <a:srgbClr val="0563c1"/>
                </a:solidFill>
                <a:uFillTx/>
                <a:latin typeface="Calibri"/>
                <a:ea typeface="Calibri"/>
                <a:hlinkClick r:id="rId1"/>
              </a:rPr>
              <a:t>https://www.anwalt.de/rechtstipps/bedeutung-des-314-vag-89-vag-im-zusammenhang-mit-betrieblicher-altersversorgung-191327.html </a:t>
            </a:r>
            <a:endParaRPr b="0" lang="de-DE" sz="1200" spc="-1" strike="noStrike">
              <a:solidFill>
                <a:srgbClr val="000000"/>
              </a:solidFill>
              <a:latin typeface="Calibri"/>
            </a:endParaRPr>
          </a:p>
          <a:p>
            <a:pPr lvl="1" marL="645840" indent="-214920">
              <a:lnSpc>
                <a:spcPct val="90000"/>
              </a:lnSpc>
              <a:spcBef>
                <a:spcPts val="499"/>
              </a:spcBef>
              <a:buClr>
                <a:srgbClr val="000000"/>
              </a:buClr>
              <a:buFont typeface="Arial"/>
              <a:buChar char="•"/>
              <a:tabLst>
                <a:tab algn="l" pos="0"/>
              </a:tabLst>
            </a:pPr>
            <a:r>
              <a:rPr b="1" lang="de-DE" sz="1200" spc="-1" strike="noStrike" u="sng">
                <a:solidFill>
                  <a:srgbClr val="0563c1"/>
                </a:solidFill>
                <a:uFillTx/>
                <a:latin typeface="Calibri"/>
                <a:ea typeface="Calibri"/>
                <a:hlinkClick r:id="rId2"/>
              </a:rPr>
              <a:t>https://wohlstandsentfaltung.de/enteignung-lebensversicherung/</a:t>
            </a:r>
            <a:r>
              <a:rPr b="0" lang="de-DE" sz="1200" spc="-1" strike="noStrike">
                <a:solidFill>
                  <a:srgbClr val="000000"/>
                </a:solidFill>
                <a:latin typeface="Calibri"/>
                <a:ea typeface="Calibri"/>
              </a:rPr>
              <a:t> </a:t>
            </a:r>
            <a:r>
              <a:rPr b="1" lang="de-DE" sz="1200" spc="-1" strike="noStrike">
                <a:solidFill>
                  <a:srgbClr val="000000"/>
                </a:solidFill>
                <a:latin typeface="Calibri"/>
                <a:ea typeface="Calibri"/>
              </a:rPr>
              <a:t>  </a:t>
            </a:r>
            <a:endParaRPr b="0" lang="de-DE" sz="1200" spc="-1" strike="noStrike">
              <a:solidFill>
                <a:srgbClr val="000000"/>
              </a:solidFill>
              <a:latin typeface="Calibri"/>
            </a:endParaRPr>
          </a:p>
          <a:p>
            <a:pPr lvl="1" marL="645840" indent="-214920">
              <a:lnSpc>
                <a:spcPct val="90000"/>
              </a:lnSpc>
              <a:spcBef>
                <a:spcPts val="499"/>
              </a:spcBef>
              <a:buClr>
                <a:srgbClr val="000000"/>
              </a:buClr>
              <a:buFont typeface="Arial"/>
              <a:buChar char="•"/>
              <a:tabLst>
                <a:tab algn="l" pos="0"/>
              </a:tabLst>
            </a:pPr>
            <a:r>
              <a:rPr b="1" lang="de-DE" sz="2800" spc="-1" strike="noStrike">
                <a:solidFill>
                  <a:srgbClr val="000000"/>
                </a:solidFill>
                <a:latin typeface="Calibri"/>
                <a:ea typeface="Calibri"/>
              </a:rPr>
              <a:t>Problem der mündelsicheren Staatsanleihen bei Altersvorsorge</a:t>
            </a:r>
            <a:r>
              <a:rPr b="1" lang="de-DE" sz="1200" spc="-1" strike="noStrike">
                <a:solidFill>
                  <a:srgbClr val="000000"/>
                </a:solidFill>
                <a:latin typeface="Calibri"/>
                <a:ea typeface="Calibri"/>
              </a:rPr>
              <a:t>      </a:t>
            </a:r>
            <a:endParaRPr b="0" lang="de-DE" sz="1200" spc="-1" strike="noStrike">
              <a:solidFill>
                <a:srgbClr val="000000"/>
              </a:solidFill>
              <a:latin typeface="Calibri"/>
            </a:endParaRPr>
          </a:p>
          <a:p>
            <a:pPr marL="430200" indent="0">
              <a:lnSpc>
                <a:spcPct val="90000"/>
              </a:lnSpc>
              <a:spcBef>
                <a:spcPts val="499"/>
              </a:spcBef>
              <a:buNone/>
              <a:tabLst>
                <a:tab algn="l" pos="0"/>
              </a:tabLst>
            </a:pPr>
            <a:r>
              <a:rPr b="1" lang="de-DE" sz="1200" spc="-1" strike="noStrike">
                <a:solidFill>
                  <a:srgbClr val="000000"/>
                </a:solidFill>
                <a:latin typeface="Calibri"/>
                <a:ea typeface="Calibri"/>
              </a:rPr>
              <a:t> </a:t>
            </a:r>
            <a:endParaRPr b="0" lang="de-DE" sz="1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PlaceHolder 1"/>
          <p:cNvSpPr>
            <a:spLocks noGrp="1"/>
          </p:cNvSpPr>
          <p:nvPr>
            <p:ph type="title"/>
          </p:nvPr>
        </p:nvSpPr>
        <p:spPr>
          <a:xfrm>
            <a:off x="827640" y="281880"/>
            <a:ext cx="10515240" cy="1325160"/>
          </a:xfrm>
          <a:prstGeom prst="rect">
            <a:avLst/>
          </a:prstGeom>
          <a:noFill/>
          <a:ln w="0">
            <a:noFill/>
          </a:ln>
        </p:spPr>
        <p:txBody>
          <a:bodyPr anchor="ctr">
            <a:noAutofit/>
          </a:bodyPr>
          <a:p>
            <a:pPr indent="0">
              <a:lnSpc>
                <a:spcPct val="90000"/>
              </a:lnSpc>
              <a:buNone/>
            </a:pPr>
            <a:r>
              <a:rPr b="0" lang="de-DE" sz="4400" spc="-1" strike="noStrike">
                <a:solidFill>
                  <a:srgbClr val="000000"/>
                </a:solidFill>
                <a:latin typeface="Calibri Light"/>
              </a:rPr>
              <a:t>POLITISCHE REALITÄT</a:t>
            </a:r>
            <a:endParaRPr b="0" lang="de-DE" sz="4400" spc="-1" strike="noStrike">
              <a:solidFill>
                <a:srgbClr val="000000"/>
              </a:solidFill>
              <a:latin typeface="Calibri"/>
            </a:endParaRPr>
          </a:p>
        </p:txBody>
      </p:sp>
      <p:sp>
        <p:nvSpPr>
          <p:cNvPr id="47" name="PlaceHolder 2"/>
          <p:cNvSpPr>
            <a:spLocks noGrp="1"/>
          </p:cNvSpPr>
          <p:nvPr>
            <p:ph/>
          </p:nvPr>
        </p:nvSpPr>
        <p:spPr>
          <a:xfrm>
            <a:off x="838080" y="1662480"/>
            <a:ext cx="10515240" cy="4514040"/>
          </a:xfrm>
          <a:prstGeom prst="rect">
            <a:avLst/>
          </a:prstGeom>
          <a:noFill/>
          <a:ln w="0">
            <a:noFill/>
          </a:ln>
        </p:spPr>
        <p:txBody>
          <a:bodyPr anchor="t">
            <a:noAutofit/>
          </a:bodyPr>
          <a:p>
            <a:pPr indent="0">
              <a:lnSpc>
                <a:spcPct val="90000"/>
              </a:lnSpc>
              <a:spcBef>
                <a:spcPts val="1001"/>
              </a:spcBef>
              <a:buNone/>
            </a:pP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1" lang="de-DE" sz="2800" spc="-1" strike="noStrike">
                <a:solidFill>
                  <a:srgbClr val="000000"/>
                </a:solidFill>
                <a:latin typeface="Calibri"/>
              </a:rPr>
              <a:t>Politiker sind nicht an Weisungen gebunden –</a:t>
            </a:r>
            <a:endParaRPr b="0" lang="de-DE" sz="2800" spc="-1" strike="noStrike">
              <a:solidFill>
                <a:srgbClr val="000000"/>
              </a:solidFill>
              <a:latin typeface="Calibri"/>
            </a:endParaRPr>
          </a:p>
          <a:p>
            <a:pPr indent="0">
              <a:lnSpc>
                <a:spcPct val="90000"/>
              </a:lnSpc>
              <a:spcBef>
                <a:spcPts val="1001"/>
              </a:spcBef>
              <a:buNone/>
              <a:tabLst>
                <a:tab algn="l" pos="0"/>
              </a:tabLst>
            </a:pPr>
            <a:r>
              <a:rPr b="0" lang="de-DE" sz="2800" spc="-1" strike="noStrike">
                <a:solidFill>
                  <a:srgbClr val="000000"/>
                </a:solidFill>
                <a:latin typeface="Calibri"/>
              </a:rPr>
              <a:t>   </a:t>
            </a:r>
            <a:r>
              <a:rPr b="0" lang="de-DE" sz="2800" spc="-1" strike="noStrike">
                <a:solidFill>
                  <a:srgbClr val="000000"/>
                </a:solidFill>
                <a:latin typeface="Calibri"/>
              </a:rPr>
              <a:t>( Grundgesetz )</a:t>
            </a:r>
            <a:endParaRPr b="0" lang="de-DE" sz="28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a:p>
            <a:pPr indent="0">
              <a:lnSpc>
                <a:spcPct val="90000"/>
              </a:lnSpc>
              <a:spcBef>
                <a:spcPts val="1001"/>
              </a:spcBef>
              <a:buNone/>
              <a:tabLst>
                <a:tab algn="l" pos="0"/>
              </a:tabLst>
            </a:pPr>
            <a:r>
              <a:rPr b="0" lang="de-DE" sz="2800" spc="-1" strike="noStrike">
                <a:solidFill>
                  <a:srgbClr val="000000"/>
                </a:solidFill>
                <a:latin typeface="Calibri"/>
              </a:rPr>
              <a:t>   </a:t>
            </a:r>
            <a:r>
              <a:rPr b="1" lang="de-DE" sz="2800" spc="-1" strike="noStrike">
                <a:solidFill>
                  <a:srgbClr val="000000"/>
                </a:solidFill>
                <a:latin typeface="Calibri"/>
              </a:rPr>
              <a:t>höchsten an Überweisungen.</a:t>
            </a:r>
            <a:endParaRPr b="0" lang="de-DE" sz="2800" spc="-1" strike="noStrike">
              <a:solidFill>
                <a:srgbClr val="000000"/>
              </a:solidFill>
              <a:latin typeface="Calibri"/>
            </a:endParaRPr>
          </a:p>
          <a:p>
            <a:pPr indent="0">
              <a:lnSpc>
                <a:spcPct val="90000"/>
              </a:lnSpc>
              <a:spcBef>
                <a:spcPts val="1001"/>
              </a:spcBef>
              <a:buNone/>
              <a:tabLst>
                <a:tab algn="l" pos="0"/>
              </a:tabLst>
            </a:pPr>
            <a:r>
              <a:rPr b="1" lang="de-DE" sz="2800" spc="-1" strike="noStrike">
                <a:solidFill>
                  <a:srgbClr val="000000"/>
                </a:solidFill>
                <a:latin typeface="Calibri"/>
              </a:rPr>
              <a:t>   </a:t>
            </a:r>
            <a:r>
              <a:rPr b="0" lang="de-DE" sz="2800" spc="-1" strike="noStrike">
                <a:solidFill>
                  <a:srgbClr val="000000"/>
                </a:solidFill>
                <a:latin typeface="Calibri"/>
              </a:rPr>
              <a:t>( Realität )</a:t>
            </a:r>
            <a:endParaRPr b="0" lang="de-DE" sz="28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a:p>
            <a:pPr indent="0">
              <a:lnSpc>
                <a:spcPct val="90000"/>
              </a:lnSpc>
              <a:spcBef>
                <a:spcPts val="1001"/>
              </a:spcBef>
              <a:buNone/>
              <a:tabLst>
                <a:tab algn="l" pos="0"/>
              </a:tabLst>
            </a:pPr>
            <a:r>
              <a:rPr b="1" lang="de-DE" sz="2800" spc="-1" strike="noStrike">
                <a:solidFill>
                  <a:srgbClr val="000000"/>
                </a:solidFill>
                <a:latin typeface="Calibri"/>
              </a:rPr>
              <a:t>    </a:t>
            </a:r>
            <a:endParaRPr b="0" lang="de-DE" sz="28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047600"/>
          </a:xfrm>
          <a:prstGeom prst="rect">
            <a:avLst/>
          </a:prstGeom>
          <a:noFill/>
          <a:ln w="0">
            <a:noFill/>
          </a:ln>
        </p:spPr>
        <p:txBody>
          <a:bodyPr anchor="ctr">
            <a:noAutofit/>
          </a:bodyPr>
          <a:p>
            <a:pPr indent="0">
              <a:lnSpc>
                <a:spcPct val="90000"/>
              </a:lnSpc>
              <a:buNone/>
            </a:pPr>
            <a:r>
              <a:rPr b="0" lang="de-DE" sz="4400" spc="-1" strike="noStrike">
                <a:solidFill>
                  <a:srgbClr val="000000"/>
                </a:solidFill>
                <a:latin typeface="Calibri Light"/>
              </a:rPr>
              <a:t>Rente / Umlagenfinanzierte Altersvorsorge</a:t>
            </a:r>
            <a:endParaRPr b="0" lang="de-DE" sz="4400" spc="-1" strike="noStrike">
              <a:solidFill>
                <a:srgbClr val="000000"/>
              </a:solidFill>
              <a:latin typeface="Calibri"/>
            </a:endParaRPr>
          </a:p>
        </p:txBody>
      </p:sp>
      <p:sp>
        <p:nvSpPr>
          <p:cNvPr id="101" name="PlaceHolder 2"/>
          <p:cNvSpPr>
            <a:spLocks noGrp="1"/>
          </p:cNvSpPr>
          <p:nvPr>
            <p:ph/>
          </p:nvPr>
        </p:nvSpPr>
        <p:spPr>
          <a:xfrm>
            <a:off x="838080" y="1465200"/>
            <a:ext cx="10515240" cy="4711320"/>
          </a:xfrm>
          <a:prstGeom prst="rect">
            <a:avLst/>
          </a:prstGeom>
          <a:noFill/>
          <a:ln w="0">
            <a:noFill/>
          </a:ln>
        </p:spPr>
        <p:txBody>
          <a:bodyPr anchor="t">
            <a:normAutofit fontScale="88000"/>
          </a:bodyPr>
          <a:p>
            <a:pPr marL="217080" indent="-217080">
              <a:lnSpc>
                <a:spcPct val="90000"/>
              </a:lnSpc>
              <a:spcBef>
                <a:spcPts val="1001"/>
              </a:spcBef>
              <a:buClr>
                <a:srgbClr val="000000"/>
              </a:buClr>
              <a:buFont typeface="Arial"/>
              <a:buChar char="•"/>
            </a:pPr>
            <a:r>
              <a:rPr b="0" lang="de-DE" sz="2800" spc="-1" strike="noStrike">
                <a:solidFill>
                  <a:srgbClr val="000000"/>
                </a:solidFill>
                <a:latin typeface="Calibri"/>
              </a:rPr>
              <a:t>Keine Ansparrente sondern Umlage/Generationenvertrag</a:t>
            </a:r>
            <a:endParaRPr b="0" lang="de-DE" sz="2800" spc="-1" strike="noStrike">
              <a:solidFill>
                <a:srgbClr val="000000"/>
              </a:solidFill>
              <a:latin typeface="Calibri"/>
            </a:endParaRPr>
          </a:p>
          <a:p>
            <a:pPr marL="217080" indent="-217080">
              <a:lnSpc>
                <a:spcPct val="90000"/>
              </a:lnSpc>
              <a:spcBef>
                <a:spcPts val="1001"/>
              </a:spcBef>
              <a:buClr>
                <a:srgbClr val="000000"/>
              </a:buClr>
              <a:buFont typeface="Arial"/>
              <a:buChar char="•"/>
            </a:pPr>
            <a:r>
              <a:rPr b="0" lang="de-DE" sz="2800" spc="-1" strike="noStrike">
                <a:solidFill>
                  <a:srgbClr val="000000"/>
                </a:solidFill>
                <a:latin typeface="Calibri"/>
              </a:rPr>
              <a:t>Problem des demographischen Wandels</a:t>
            </a:r>
            <a:endParaRPr b="0" lang="de-DE" sz="2800" spc="-1" strike="noStrike">
              <a:solidFill>
                <a:srgbClr val="000000"/>
              </a:solidFill>
              <a:latin typeface="Calibri"/>
            </a:endParaRPr>
          </a:p>
          <a:p>
            <a:pPr marL="217080" indent="-217080">
              <a:lnSpc>
                <a:spcPct val="90000"/>
              </a:lnSpc>
              <a:spcBef>
                <a:spcPts val="1001"/>
              </a:spcBef>
              <a:buClr>
                <a:srgbClr val="000000"/>
              </a:buClr>
              <a:buFont typeface="Arial"/>
              <a:buChar char="•"/>
            </a:pPr>
            <a:r>
              <a:rPr b="0" lang="de-DE" sz="2800" spc="-1" strike="noStrike">
                <a:solidFill>
                  <a:srgbClr val="000000"/>
                </a:solidFill>
                <a:latin typeface="Calibri"/>
              </a:rPr>
              <a:t>Problem der Konkurrenz zur kapitalgedeckten Altersvorsorge</a:t>
            </a:r>
            <a:endParaRPr b="0" lang="de-DE" sz="2800" spc="-1" strike="noStrike">
              <a:solidFill>
                <a:srgbClr val="000000"/>
              </a:solidFill>
              <a:latin typeface="Calibri"/>
            </a:endParaRPr>
          </a:p>
          <a:p>
            <a:pPr marL="217080" indent="-217080">
              <a:lnSpc>
                <a:spcPct val="90000"/>
              </a:lnSpc>
              <a:spcBef>
                <a:spcPts val="1001"/>
              </a:spcBef>
              <a:buClr>
                <a:srgbClr val="000000"/>
              </a:buClr>
              <a:buFont typeface="Arial"/>
              <a:buChar char="•"/>
            </a:pPr>
            <a:r>
              <a:rPr b="0" lang="de-DE" sz="2800" spc="-1" strike="noStrike">
                <a:solidFill>
                  <a:srgbClr val="000000"/>
                </a:solidFill>
                <a:latin typeface="Calibri"/>
              </a:rPr>
              <a:t>Zweckentfremdung durch Zugriff auf Rentenkassen (z.B.Wiedervereinigung) </a:t>
            </a:r>
            <a:endParaRPr b="0" lang="de-DE" sz="2800" spc="-1" strike="noStrike">
              <a:solidFill>
                <a:srgbClr val="000000"/>
              </a:solidFill>
              <a:latin typeface="Calibri"/>
            </a:endParaRPr>
          </a:p>
          <a:p>
            <a:pPr marL="217080" indent="-217080">
              <a:lnSpc>
                <a:spcPct val="90000"/>
              </a:lnSpc>
              <a:spcBef>
                <a:spcPts val="1001"/>
              </a:spcBef>
              <a:buClr>
                <a:srgbClr val="000000"/>
              </a:buClr>
              <a:buFont typeface="Arial"/>
              <a:buChar char="•"/>
            </a:pPr>
            <a:r>
              <a:rPr b="0" lang="de-DE" sz="2800" spc="-1" strike="noStrike">
                <a:solidFill>
                  <a:srgbClr val="000000"/>
                </a:solidFill>
                <a:latin typeface="Calibri"/>
              </a:rPr>
              <a:t>Auswirkungen des Niedriglohnsektors und Belastung Sozial- Rentenkassen</a:t>
            </a:r>
            <a:endParaRPr b="0" lang="de-DE" sz="2800" spc="-1" strike="noStrike">
              <a:solidFill>
                <a:srgbClr val="000000"/>
              </a:solidFill>
              <a:latin typeface="Calibri"/>
            </a:endParaRPr>
          </a:p>
          <a:p>
            <a:pPr marL="217080" indent="-217080">
              <a:lnSpc>
                <a:spcPct val="90000"/>
              </a:lnSpc>
              <a:spcBef>
                <a:spcPts val="1001"/>
              </a:spcBef>
              <a:buClr>
                <a:srgbClr val="000000"/>
              </a:buClr>
              <a:buFont typeface="Arial"/>
              <a:buChar char="•"/>
            </a:pPr>
            <a:r>
              <a:rPr b="0" lang="de-DE" sz="2800" spc="-1" strike="noStrike">
                <a:solidFill>
                  <a:srgbClr val="000000"/>
                </a:solidFill>
                <a:latin typeface="Calibri"/>
              </a:rPr>
              <a:t>Beitragsbemessungsgrenze: Deckelung der Obergrenze  und soziale Ungerechtigkeit</a:t>
            </a:r>
            <a:endParaRPr b="0" lang="de-DE" sz="2800" spc="-1" strike="noStrike">
              <a:solidFill>
                <a:srgbClr val="000000"/>
              </a:solidFill>
              <a:latin typeface="Calibri"/>
            </a:endParaRPr>
          </a:p>
          <a:p>
            <a:pPr indent="0">
              <a:lnSpc>
                <a:spcPct val="90000"/>
              </a:lnSpc>
              <a:spcBef>
                <a:spcPts val="1001"/>
              </a:spcBef>
              <a:buNone/>
            </a:pPr>
            <a:endParaRPr b="0" lang="de-DE" sz="2800" spc="-1" strike="noStrike">
              <a:solidFill>
                <a:srgbClr val="000000"/>
              </a:solidFill>
              <a:latin typeface="Calibri"/>
            </a:endParaRPr>
          </a:p>
          <a:p>
            <a:pPr indent="0">
              <a:lnSpc>
                <a:spcPct val="90000"/>
              </a:lnSpc>
              <a:spcBef>
                <a:spcPts val="1001"/>
              </a:spcBef>
              <a:buNone/>
              <a:tabLst>
                <a:tab algn="l" pos="0"/>
              </a:tabLst>
            </a:pPr>
            <a:r>
              <a:rPr b="0" lang="de-DE" sz="2800" spc="-1" strike="noStrike">
                <a:solidFill>
                  <a:srgbClr val="000000"/>
                </a:solidFill>
                <a:latin typeface="Calibri"/>
              </a:rPr>
              <a:t>Aktuell sich abzeichnende Altersarmut / s.a. Inflation versus Rentenanpassung / Beitragssatz max. 20% Rentenniveau min. 48 %</a:t>
            </a:r>
            <a:endParaRPr b="0" lang="de-DE" sz="2800" spc="-1" strike="noStrike">
              <a:solidFill>
                <a:srgbClr val="000000"/>
              </a:solidFill>
              <a:latin typeface="Calibri"/>
            </a:endParaRPr>
          </a:p>
          <a:p>
            <a:pPr indent="0">
              <a:lnSpc>
                <a:spcPct val="90000"/>
              </a:lnSpc>
              <a:spcBef>
                <a:spcPts val="1001"/>
              </a:spcBef>
              <a:buNone/>
              <a:tabLst>
                <a:tab algn="l" pos="0"/>
              </a:tabLst>
            </a:pPr>
            <a:r>
              <a:rPr b="0" lang="de-DE" sz="2800" spc="-1" strike="noStrike">
                <a:solidFill>
                  <a:srgbClr val="000000"/>
                </a:solidFill>
                <a:latin typeface="Calibri"/>
              </a:rPr>
              <a:t>Ergebnis: bis 2025 ca.30% - bis 2050 ca. 50% Staatszuschuss nötig neben Umlage</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827640" y="198720"/>
            <a:ext cx="10515240" cy="1325160"/>
          </a:xfrm>
          <a:prstGeom prst="rect">
            <a:avLst/>
          </a:prstGeom>
          <a:noFill/>
          <a:ln w="0">
            <a:noFill/>
          </a:ln>
        </p:spPr>
        <p:txBody>
          <a:bodyPr anchor="ctr">
            <a:noAutofit/>
          </a:bodyPr>
          <a:p>
            <a:pPr indent="0">
              <a:lnSpc>
                <a:spcPct val="90000"/>
              </a:lnSpc>
              <a:buNone/>
            </a:pPr>
            <a:r>
              <a:rPr b="0" lang="de-DE" sz="4400" spc="-1" strike="noStrike">
                <a:solidFill>
                  <a:srgbClr val="000000"/>
                </a:solidFill>
                <a:latin typeface="Calibri Light"/>
              </a:rPr>
              <a:t>Rentenvergleich 2007</a:t>
            </a:r>
            <a:endParaRPr b="0" lang="de-DE" sz="4400" spc="-1" strike="noStrike">
              <a:solidFill>
                <a:srgbClr val="000000"/>
              </a:solidFill>
              <a:latin typeface="Calibri"/>
            </a:endParaRPr>
          </a:p>
        </p:txBody>
      </p:sp>
      <p:pic>
        <p:nvPicPr>
          <p:cNvPr id="103" name="Picture 2" descr=""/>
          <p:cNvPicPr/>
          <p:nvPr/>
        </p:nvPicPr>
        <p:blipFill>
          <a:blip r:embed="rId1"/>
          <a:stretch/>
        </p:blipFill>
        <p:spPr>
          <a:xfrm>
            <a:off x="3138840" y="1834560"/>
            <a:ext cx="5914080" cy="433296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buNone/>
            </a:pPr>
            <a:endParaRPr b="0" lang="de-DE" sz="4400" spc="-1" strike="noStrike">
              <a:solidFill>
                <a:srgbClr val="000000"/>
              </a:solidFill>
              <a:latin typeface="Calibri Light"/>
            </a:endParaRPr>
          </a:p>
        </p:txBody>
      </p:sp>
      <p:pic>
        <p:nvPicPr>
          <p:cNvPr id="105" name="Inhaltsplatzhalter 3" descr=""/>
          <p:cNvPicPr/>
          <p:nvPr/>
        </p:nvPicPr>
        <p:blipFill>
          <a:blip r:embed="rId1"/>
          <a:stretch/>
        </p:blipFill>
        <p:spPr>
          <a:xfrm>
            <a:off x="3558240" y="1496160"/>
            <a:ext cx="5074920" cy="468036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838080" y="365040"/>
            <a:ext cx="10515240" cy="1325160"/>
          </a:xfrm>
          <a:prstGeom prst="rect">
            <a:avLst/>
          </a:prstGeom>
          <a:noFill/>
          <a:ln w="0">
            <a:noFill/>
          </a:ln>
        </p:spPr>
        <p:txBody>
          <a:bodyPr anchor="ctr">
            <a:normAutofit fontScale="73000"/>
          </a:bodyPr>
          <a:p>
            <a:pPr indent="0">
              <a:lnSpc>
                <a:spcPct val="90000"/>
              </a:lnSpc>
              <a:buNone/>
            </a:pPr>
            <a:r>
              <a:rPr b="1" lang="de-DE" sz="4400" spc="-1" strike="noStrike">
                <a:solidFill>
                  <a:srgbClr val="ff0000"/>
                </a:solidFill>
                <a:latin typeface="Calibri Light"/>
              </a:rPr>
              <a:t>Staatsanleihen siehe oben Folie 15</a:t>
            </a:r>
            <a:br>
              <a:rPr sz="4400"/>
            </a:br>
            <a:r>
              <a:rPr b="1" lang="de-DE" sz="3200" spc="-1" strike="noStrike">
                <a:solidFill>
                  <a:srgbClr val="000000"/>
                </a:solidFill>
                <a:latin typeface="Calibri Light"/>
              </a:rPr>
              <a:t>Betrifft Zahlungsfähigkeit Staaten</a:t>
            </a:r>
            <a:br>
              <a:rPr sz="4400"/>
            </a:br>
            <a:endParaRPr b="0" lang="de-DE" sz="3200" spc="-1" strike="noStrike">
              <a:solidFill>
                <a:srgbClr val="000000"/>
              </a:solidFill>
              <a:latin typeface="Calibri"/>
            </a:endParaRPr>
          </a:p>
        </p:txBody>
      </p:sp>
      <p:sp>
        <p:nvSpPr>
          <p:cNvPr id="107" name="PlaceHolder 2"/>
          <p:cNvSpPr>
            <a:spLocks noGrp="1"/>
          </p:cNvSpPr>
          <p:nvPr>
            <p:ph/>
          </p:nvPr>
        </p:nvSpPr>
        <p:spPr>
          <a:xfrm>
            <a:off x="838080" y="1423080"/>
            <a:ext cx="10960920" cy="5343120"/>
          </a:xfrm>
          <a:prstGeom prst="rect">
            <a:avLst/>
          </a:prstGeom>
          <a:noFill/>
          <a:ln w="0">
            <a:noFill/>
          </a:ln>
        </p:spPr>
        <p:txBody>
          <a:bodyPr anchor="t">
            <a:normAutofit/>
          </a:bodyPr>
          <a:p>
            <a:pPr marL="228600" indent="-228600">
              <a:lnSpc>
                <a:spcPct val="90000"/>
              </a:lnSpc>
              <a:spcBef>
                <a:spcPts val="1001"/>
              </a:spcBef>
              <a:buClr>
                <a:srgbClr val="000000"/>
              </a:buClr>
              <a:buFont typeface="Arial"/>
              <a:buChar char="•"/>
            </a:pPr>
            <a:r>
              <a:rPr b="1" lang="de-DE" sz="2800" spc="-1" strike="noStrike">
                <a:solidFill>
                  <a:srgbClr val="000000"/>
                </a:solidFill>
                <a:latin typeface="Calibri"/>
                <a:ea typeface="Calibri"/>
              </a:rPr>
              <a:t> </a:t>
            </a:r>
            <a:r>
              <a:rPr b="1" lang="de-DE" sz="2800" spc="-1" strike="noStrike">
                <a:solidFill>
                  <a:srgbClr val="000000"/>
                </a:solidFill>
                <a:latin typeface="Calibri"/>
                <a:ea typeface="Calibri"/>
              </a:rPr>
              <a:t>Staatsanleihen </a:t>
            </a:r>
            <a:endParaRPr b="0" lang="de-DE"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2800" spc="-1" strike="noStrike">
                <a:solidFill>
                  <a:srgbClr val="000000"/>
                </a:solidFill>
                <a:latin typeface="Calibri"/>
                <a:ea typeface="Calibri"/>
              </a:rPr>
              <a:t> </a:t>
            </a:r>
            <a:r>
              <a:rPr b="0" lang="de-DE" sz="2800" spc="-1" strike="noStrike">
                <a:solidFill>
                  <a:srgbClr val="000000"/>
                </a:solidFill>
                <a:latin typeface="Calibri"/>
                <a:ea typeface="Calibri"/>
              </a:rPr>
              <a:t>CAC Klausel seit 2013 / Griechenland</a:t>
            </a:r>
            <a:endParaRPr b="0" lang="de-DE"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2800" spc="-1" strike="noStrike">
                <a:solidFill>
                  <a:srgbClr val="000000"/>
                </a:solidFill>
                <a:latin typeface="Calibri"/>
                <a:ea typeface="Calibri"/>
              </a:rPr>
              <a:t>(</a:t>
            </a:r>
            <a:r>
              <a:rPr b="1" lang="de-DE" sz="2800" spc="-1" strike="noStrike" u="sng">
                <a:solidFill>
                  <a:srgbClr val="000000"/>
                </a:solidFill>
                <a:uFillTx/>
                <a:latin typeface="Calibri"/>
                <a:ea typeface="Calibri"/>
              </a:rPr>
              <a:t>C</a:t>
            </a:r>
            <a:r>
              <a:rPr b="0" lang="de-DE" sz="2800" spc="-1" strike="noStrike">
                <a:solidFill>
                  <a:srgbClr val="000000"/>
                </a:solidFill>
                <a:latin typeface="Calibri"/>
                <a:ea typeface="Calibri"/>
              </a:rPr>
              <a:t>ollective </a:t>
            </a:r>
            <a:r>
              <a:rPr b="1" lang="de-DE" sz="2800" spc="-1" strike="noStrike" u="sng">
                <a:solidFill>
                  <a:srgbClr val="000000"/>
                </a:solidFill>
                <a:uFillTx/>
                <a:latin typeface="Calibri"/>
                <a:ea typeface="Calibri"/>
              </a:rPr>
              <a:t>A</a:t>
            </a:r>
            <a:r>
              <a:rPr b="0" lang="de-DE" sz="2800" spc="-1" strike="noStrike">
                <a:solidFill>
                  <a:srgbClr val="000000"/>
                </a:solidFill>
                <a:latin typeface="Calibri"/>
                <a:ea typeface="Calibri"/>
              </a:rPr>
              <a:t>ction </a:t>
            </a:r>
            <a:r>
              <a:rPr b="1" lang="de-DE" sz="2800" spc="-1" strike="noStrike" u="sng">
                <a:solidFill>
                  <a:srgbClr val="000000"/>
                </a:solidFill>
                <a:uFillTx/>
                <a:latin typeface="Calibri"/>
                <a:ea typeface="Calibri"/>
              </a:rPr>
              <a:t>C</a:t>
            </a:r>
            <a:r>
              <a:rPr b="0" lang="de-DE" sz="2800" spc="-1" strike="noStrike">
                <a:solidFill>
                  <a:srgbClr val="000000"/>
                </a:solidFill>
                <a:latin typeface="Calibri"/>
                <a:ea typeface="Calibri"/>
              </a:rPr>
              <a:t>lause) </a:t>
            </a:r>
            <a:r>
              <a:rPr b="0" lang="de-DE" sz="2400" spc="-1" strike="noStrike">
                <a:solidFill>
                  <a:srgbClr val="000000"/>
                </a:solidFill>
                <a:latin typeface="Calibri"/>
                <a:ea typeface="Calibri"/>
              </a:rPr>
              <a:t>d.h. Schuldenschnitt durch Mehrheitsentscheid </a:t>
            </a:r>
            <a:endParaRPr b="0" lang="de-DE" sz="2400" spc="-1" strike="noStrike">
              <a:solidFill>
                <a:srgbClr val="000000"/>
              </a:solidFill>
              <a:latin typeface="Calibri"/>
            </a:endParaRPr>
          </a:p>
          <a:p>
            <a:pPr marL="228600" indent="-228600">
              <a:lnSpc>
                <a:spcPct val="90000"/>
              </a:lnSpc>
              <a:spcBef>
                <a:spcPts val="1001"/>
              </a:spcBef>
              <a:buClr>
                <a:srgbClr val="000000"/>
              </a:buClr>
              <a:buFont typeface="Arial"/>
              <a:buChar char="•"/>
            </a:pPr>
            <a:r>
              <a:rPr b="1" lang="de-DE" sz="2800" spc="-1" strike="noStrike">
                <a:solidFill>
                  <a:srgbClr val="000000"/>
                </a:solidFill>
                <a:latin typeface="Calibri"/>
                <a:ea typeface="Calibri"/>
              </a:rPr>
              <a:t>Ab 2013 ist CAC Klausel in allen Staatsanleihen der EU </a:t>
            </a:r>
            <a:endParaRPr b="0" lang="de-DE"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2400" spc="-1" strike="noStrike">
                <a:solidFill>
                  <a:srgbClr val="000000"/>
                </a:solidFill>
                <a:latin typeface="Calibri"/>
                <a:ea typeface="Calibri"/>
              </a:rPr>
              <a:t>(Art. 12 ESM-Vertrag) </a:t>
            </a:r>
            <a:endParaRPr b="0" lang="de-DE" sz="24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ea typeface="Calibri"/>
              </a:rPr>
              <a:t> </a:t>
            </a:r>
            <a:r>
              <a:rPr b="1" lang="de-DE" sz="2800" spc="-1" strike="noStrike">
                <a:solidFill>
                  <a:srgbClr val="000000"/>
                </a:solidFill>
                <a:latin typeface="Calibri"/>
                <a:ea typeface="Calibri"/>
              </a:rPr>
              <a:t>ESM / Verfassung </a:t>
            </a:r>
            <a:endParaRPr b="0" lang="de-DE"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1" lang="de-DE" sz="2400" spc="-1" strike="noStrike" u="sng">
                <a:solidFill>
                  <a:srgbClr val="000000"/>
                </a:solidFill>
                <a:uFillTx/>
                <a:latin typeface="Calibri"/>
                <a:ea typeface="Calibri"/>
              </a:rPr>
              <a:t>E</a:t>
            </a:r>
            <a:r>
              <a:rPr b="0" lang="de-DE" sz="2400" spc="-1" strike="noStrike">
                <a:solidFill>
                  <a:srgbClr val="000000"/>
                </a:solidFill>
                <a:latin typeface="Calibri"/>
                <a:ea typeface="Calibri"/>
              </a:rPr>
              <a:t>uropäische </a:t>
            </a:r>
            <a:r>
              <a:rPr b="1" lang="de-DE" sz="2400" spc="-1" strike="noStrike" u="sng">
                <a:solidFill>
                  <a:srgbClr val="000000"/>
                </a:solidFill>
                <a:uFillTx/>
                <a:latin typeface="Calibri"/>
                <a:ea typeface="Calibri"/>
              </a:rPr>
              <a:t>S</a:t>
            </a:r>
            <a:r>
              <a:rPr b="0" lang="de-DE" sz="2400" spc="-1" strike="noStrike">
                <a:solidFill>
                  <a:srgbClr val="000000"/>
                </a:solidFill>
                <a:latin typeface="Calibri"/>
                <a:ea typeface="Calibri"/>
              </a:rPr>
              <a:t>tabilitäts</a:t>
            </a:r>
            <a:r>
              <a:rPr b="1" lang="de-DE" sz="2400" spc="-1" strike="noStrike" u="sng">
                <a:solidFill>
                  <a:srgbClr val="000000"/>
                </a:solidFill>
                <a:uFillTx/>
                <a:latin typeface="Calibri"/>
                <a:ea typeface="Calibri"/>
              </a:rPr>
              <a:t>M</a:t>
            </a:r>
            <a:r>
              <a:rPr b="0" lang="de-DE" sz="2400" spc="-1" strike="noStrike">
                <a:solidFill>
                  <a:srgbClr val="000000"/>
                </a:solidFill>
                <a:latin typeface="Calibri"/>
                <a:ea typeface="Calibri"/>
              </a:rPr>
              <a:t>echanismus (völkerrechtlicher Vertrag )</a:t>
            </a:r>
            <a:endParaRPr b="0" lang="de-DE"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2400" spc="-1" strike="noStrike">
                <a:solidFill>
                  <a:srgbClr val="000000"/>
                </a:solidFill>
                <a:latin typeface="Calibri"/>
                <a:ea typeface="Calibri"/>
              </a:rPr>
              <a:t>Souveränität / Keine Ausstiegsmöglichkeiten </a:t>
            </a:r>
            <a:endParaRPr b="0" lang="de-DE" sz="2400" spc="-1" strike="noStrike">
              <a:solidFill>
                <a:srgbClr val="000000"/>
              </a:solidFill>
              <a:latin typeface="Calibri"/>
            </a:endParaRPr>
          </a:p>
          <a:p>
            <a:pPr indent="0">
              <a:lnSpc>
                <a:spcPct val="90000"/>
              </a:lnSpc>
              <a:spcBef>
                <a:spcPts val="499"/>
              </a:spcBef>
              <a:buNone/>
            </a:pPr>
            <a:endParaRPr b="0" lang="de-DE" sz="12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1200" spc="-1" strike="noStrike" u="sng">
                <a:solidFill>
                  <a:srgbClr val="0563c1"/>
                </a:solidFill>
                <a:uFillTx/>
                <a:latin typeface="Calibri"/>
                <a:ea typeface="Calibri"/>
                <a:hlinkClick r:id="rId1"/>
              </a:rPr>
              <a:t>https://locos.de/cac-klausel/#:~:text=Was%20ist%20die%20CAC-Klausel%3F%20CAC-Klausel%20%28%20Collective%20Action,den%20meisten%20klassichen%20Lebens-und%20Rentenversicherungen%20stecken%20diese%20Papiere</a:t>
            </a:r>
            <a:r>
              <a:rPr b="0" lang="de-DE" sz="1200" spc="-1" strike="noStrike">
                <a:solidFill>
                  <a:srgbClr val="000000"/>
                </a:solidFill>
                <a:latin typeface="Calibri"/>
                <a:ea typeface="Calibri"/>
              </a:rPr>
              <a:t>. </a:t>
            </a:r>
            <a:endParaRPr b="0" lang="de-DE" sz="12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1200" spc="-1" strike="noStrike">
                <a:solidFill>
                  <a:srgbClr val="000000"/>
                </a:solidFill>
                <a:latin typeface="Calibri"/>
                <a:ea typeface="Calibri"/>
              </a:rPr>
              <a:t> </a:t>
            </a:r>
            <a:r>
              <a:rPr b="0" lang="de-DE" sz="1200" spc="-1" strike="noStrike" u="sng">
                <a:solidFill>
                  <a:srgbClr val="0563c1"/>
                </a:solidFill>
                <a:uFillTx/>
                <a:latin typeface="Calibri"/>
                <a:ea typeface="Calibri"/>
                <a:hlinkClick r:id="rId2"/>
              </a:rPr>
              <a:t>https://www.focus.de/finanzen/experten/weik_und_friedrich/geld-in-gefahr-naechste-schritte-enteignung-und-hoehere-steuern_id_4453095.html</a:t>
            </a:r>
            <a:r>
              <a:rPr b="0" lang="de-DE" sz="1200" spc="-1" strike="noStrike">
                <a:solidFill>
                  <a:srgbClr val="000000"/>
                </a:solidFill>
                <a:latin typeface="Calibri"/>
                <a:ea typeface="Calibri"/>
              </a:rPr>
              <a:t>   </a:t>
            </a:r>
            <a:endParaRPr b="0" lang="de-DE" sz="1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847800" y="0"/>
            <a:ext cx="10515240" cy="1218960"/>
          </a:xfrm>
          <a:prstGeom prst="rect">
            <a:avLst/>
          </a:prstGeom>
          <a:noFill/>
          <a:ln w="0">
            <a:noFill/>
          </a:ln>
        </p:spPr>
        <p:txBody>
          <a:bodyPr anchor="ctr">
            <a:normAutofit/>
          </a:bodyPr>
          <a:p>
            <a:pPr indent="0">
              <a:lnSpc>
                <a:spcPct val="90000"/>
              </a:lnSpc>
              <a:buNone/>
            </a:pPr>
            <a:r>
              <a:rPr b="0" lang="de-DE" sz="2400" spc="-1" strike="noStrike">
                <a:solidFill>
                  <a:srgbClr val="000000"/>
                </a:solidFill>
                <a:latin typeface="Calibri Light"/>
              </a:rPr>
              <a:t>Verschuldung der EU und anderer Kriesenländer bei Staaten der EU</a:t>
            </a:r>
            <a:br>
              <a:rPr sz="2400"/>
            </a:br>
            <a:r>
              <a:rPr b="0" lang="de-DE" sz="2400" spc="-1" strike="noStrike">
                <a:solidFill>
                  <a:srgbClr val="ff0000"/>
                </a:solidFill>
                <a:latin typeface="Calibri Light"/>
              </a:rPr>
              <a:t>Die blaue Linie stellt den Gläubiger BRD dar.</a:t>
            </a:r>
            <a:endParaRPr b="0" lang="de-DE" sz="2400" spc="-1" strike="noStrike">
              <a:solidFill>
                <a:srgbClr val="000000"/>
              </a:solidFill>
              <a:latin typeface="Calibri"/>
            </a:endParaRPr>
          </a:p>
        </p:txBody>
      </p:sp>
      <p:pic>
        <p:nvPicPr>
          <p:cNvPr id="109" name="Picture 2" descr=""/>
          <p:cNvPicPr/>
          <p:nvPr/>
        </p:nvPicPr>
        <p:blipFill>
          <a:blip r:embed="rId1"/>
          <a:stretch/>
        </p:blipFill>
        <p:spPr>
          <a:xfrm>
            <a:off x="2162160" y="1295280"/>
            <a:ext cx="6511320" cy="488124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1" lang="de-DE" sz="4400" spc="-1" strike="noStrike">
                <a:solidFill>
                  <a:srgbClr val="000000"/>
                </a:solidFill>
                <a:latin typeface="Calibri Light"/>
                <a:ea typeface="Calibri Light"/>
              </a:rPr>
              <a:t>Wegzugbesteuerung</a:t>
            </a:r>
            <a:endParaRPr b="0" lang="de-DE" sz="4400" spc="-1" strike="noStrike">
              <a:solidFill>
                <a:srgbClr val="000000"/>
              </a:solidFill>
              <a:latin typeface="Calibri"/>
            </a:endParaRPr>
          </a:p>
        </p:txBody>
      </p:sp>
      <p:sp>
        <p:nvSpPr>
          <p:cNvPr id="111" name="PlaceHolder 2"/>
          <p:cNvSpPr>
            <a:spLocks noGrp="1"/>
          </p:cNvSpPr>
          <p:nvPr>
            <p:ph/>
          </p:nvPr>
        </p:nvSpPr>
        <p:spPr>
          <a:xfrm>
            <a:off x="838080" y="1664640"/>
            <a:ext cx="10515240" cy="4350960"/>
          </a:xfrm>
          <a:prstGeom prst="rect">
            <a:avLst/>
          </a:prstGeom>
          <a:noFill/>
          <a:ln w="0">
            <a:noFill/>
          </a:ln>
        </p:spPr>
        <p:txBody>
          <a:bodyPr anchor="t">
            <a:normAutofit/>
          </a:bodyPr>
          <a:p>
            <a:pPr marL="228600" indent="-228600">
              <a:lnSpc>
                <a:spcPct val="90000"/>
              </a:lnSpc>
              <a:spcBef>
                <a:spcPts val="1001"/>
              </a:spcBef>
              <a:buClr>
                <a:srgbClr val="000000"/>
              </a:buClr>
              <a:buFont typeface="Arial"/>
              <a:buChar char="•"/>
            </a:pPr>
            <a:r>
              <a:rPr b="1" lang="de-DE" sz="2800" spc="-1" strike="noStrike">
                <a:solidFill>
                  <a:srgbClr val="000000"/>
                </a:solidFill>
                <a:latin typeface="Calibri"/>
                <a:ea typeface="Calibri"/>
              </a:rPr>
              <a:t>Wegzugbesteuerung </a:t>
            </a:r>
            <a:endParaRPr b="0" lang="de-DE"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2400" spc="-1" strike="noStrike">
                <a:solidFill>
                  <a:srgbClr val="000000"/>
                </a:solidFill>
                <a:latin typeface="Calibri"/>
                <a:ea typeface="Calibri"/>
              </a:rPr>
              <a:t>nach § 6  AStG (Außensteuergesetz)/ EStG</a:t>
            </a:r>
            <a:endParaRPr b="0" lang="de-DE" sz="2400" spc="-1" strike="noStrike">
              <a:solidFill>
                <a:srgbClr val="000000"/>
              </a:solidFill>
              <a:latin typeface="Calibri"/>
            </a:endParaRPr>
          </a:p>
          <a:p>
            <a:pPr marL="228600" indent="-228600">
              <a:lnSpc>
                <a:spcPct val="90000"/>
              </a:lnSpc>
              <a:spcBef>
                <a:spcPts val="1001"/>
              </a:spcBef>
              <a:buClr>
                <a:srgbClr val="000000"/>
              </a:buClr>
              <a:buFont typeface="Arial"/>
              <a:buChar char="•"/>
            </a:pPr>
            <a:r>
              <a:rPr b="1" lang="de-DE" sz="2800" spc="-1" strike="noStrike">
                <a:solidFill>
                  <a:srgbClr val="000000"/>
                </a:solidFill>
                <a:latin typeface="Calibri"/>
                <a:ea typeface="Calibri"/>
              </a:rPr>
              <a:t> </a:t>
            </a:r>
            <a:r>
              <a:rPr b="1" lang="de-DE" sz="2800" spc="-1" strike="noStrike">
                <a:solidFill>
                  <a:srgbClr val="000000"/>
                </a:solidFill>
                <a:latin typeface="Calibri"/>
                <a:ea typeface="Calibri"/>
              </a:rPr>
              <a:t>Geschichte</a:t>
            </a:r>
            <a:endParaRPr b="0" lang="de-DE"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1" lang="de-DE" sz="2400" spc="-1" strike="noStrike">
                <a:solidFill>
                  <a:srgbClr val="000000"/>
                </a:solidFill>
                <a:latin typeface="Calibri"/>
                <a:ea typeface="Calibri"/>
              </a:rPr>
              <a:t> </a:t>
            </a:r>
            <a:r>
              <a:rPr b="0" lang="de-DE" sz="2400" spc="-1" strike="noStrike">
                <a:solidFill>
                  <a:srgbClr val="000000"/>
                </a:solidFill>
                <a:latin typeface="Calibri"/>
                <a:ea typeface="Calibri"/>
              </a:rPr>
              <a:t>Besteuerung von Vermögenswerten bei Wegzug (Beteiligungen) </a:t>
            </a:r>
            <a:endParaRPr b="0" lang="de-DE" sz="2400" spc="-1" strike="noStrike">
              <a:solidFill>
                <a:srgbClr val="000000"/>
              </a:solidFill>
              <a:latin typeface="Calibri"/>
            </a:endParaRPr>
          </a:p>
          <a:p>
            <a:pPr marL="228600" indent="-228600">
              <a:lnSpc>
                <a:spcPct val="90000"/>
              </a:lnSpc>
              <a:spcBef>
                <a:spcPts val="1001"/>
              </a:spcBef>
              <a:buClr>
                <a:srgbClr val="000000"/>
              </a:buClr>
              <a:buFont typeface="Arial"/>
              <a:buChar char="•"/>
            </a:pPr>
            <a:r>
              <a:rPr b="1" lang="de-DE" sz="2800" spc="-1" strike="noStrike">
                <a:solidFill>
                  <a:srgbClr val="000000"/>
                </a:solidFill>
                <a:latin typeface="Calibri"/>
                <a:ea typeface="Calibri"/>
              </a:rPr>
              <a:t> </a:t>
            </a:r>
            <a:r>
              <a:rPr b="0" lang="de-DE" sz="2800" spc="-1" strike="noStrike">
                <a:solidFill>
                  <a:srgbClr val="000000"/>
                </a:solidFill>
                <a:latin typeface="Calibri"/>
                <a:ea typeface="Calibri"/>
              </a:rPr>
              <a:t> </a:t>
            </a:r>
            <a:r>
              <a:rPr b="1" lang="de-DE" sz="2800" spc="-1" strike="noStrike">
                <a:solidFill>
                  <a:srgbClr val="000000"/>
                </a:solidFill>
                <a:latin typeface="Calibri"/>
                <a:ea typeface="Calibri"/>
              </a:rPr>
              <a:t>Neue Verschärfungen:</a:t>
            </a:r>
            <a:endParaRPr b="0" lang="de-DE"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2400" spc="-1" strike="noStrike">
                <a:solidFill>
                  <a:srgbClr val="000000"/>
                </a:solidFill>
                <a:latin typeface="Calibri"/>
                <a:ea typeface="Calibri"/>
              </a:rPr>
              <a:t> </a:t>
            </a:r>
            <a:r>
              <a:rPr b="0" lang="de-DE" sz="2400" spc="-1" strike="noStrike">
                <a:solidFill>
                  <a:srgbClr val="000000"/>
                </a:solidFill>
                <a:latin typeface="Calibri"/>
                <a:ea typeface="Calibri"/>
              </a:rPr>
              <a:t>Sofortige Fälligkeit </a:t>
            </a:r>
            <a:endParaRPr b="0" lang="de-DE"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2400" spc="-1" strike="noStrike">
                <a:solidFill>
                  <a:srgbClr val="000000"/>
                </a:solidFill>
                <a:latin typeface="Calibri"/>
                <a:ea typeface="Calibri"/>
              </a:rPr>
              <a:t> </a:t>
            </a:r>
            <a:r>
              <a:rPr b="0" lang="de-DE" sz="2400" spc="-1" strike="noStrike">
                <a:solidFill>
                  <a:srgbClr val="000000"/>
                </a:solidFill>
                <a:latin typeface="Calibri"/>
                <a:ea typeface="Calibri"/>
              </a:rPr>
              <a:t>Sicherheitsleistung nur durch Drittvermögen  </a:t>
            </a:r>
            <a:endParaRPr b="0" lang="de-DE"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PlaceHolder 1"/>
          <p:cNvSpPr>
            <a:spLocks noGrp="1"/>
          </p:cNvSpPr>
          <p:nvPr>
            <p:ph type="title"/>
          </p:nvPr>
        </p:nvSpPr>
        <p:spPr>
          <a:xfrm>
            <a:off x="4965480" y="629280"/>
            <a:ext cx="6586200" cy="1285920"/>
          </a:xfrm>
          <a:prstGeom prst="rect">
            <a:avLst/>
          </a:prstGeom>
          <a:noFill/>
          <a:ln w="0">
            <a:noFill/>
          </a:ln>
        </p:spPr>
        <p:txBody>
          <a:bodyPr anchor="b">
            <a:normAutofit/>
          </a:bodyPr>
          <a:p>
            <a:pPr indent="0">
              <a:lnSpc>
                <a:spcPct val="90000"/>
              </a:lnSpc>
              <a:buNone/>
            </a:pPr>
            <a:r>
              <a:rPr b="1" lang="de-DE" sz="4400" spc="-1" strike="noStrike">
                <a:solidFill>
                  <a:srgbClr val="000000"/>
                </a:solidFill>
                <a:latin typeface="Calibri Light"/>
              </a:rPr>
              <a:t>Fragen / Diskussion</a:t>
            </a:r>
            <a:endParaRPr b="0" lang="de-DE" sz="4400" spc="-1" strike="noStrike">
              <a:solidFill>
                <a:srgbClr val="000000"/>
              </a:solidFill>
              <a:latin typeface="Calibri"/>
            </a:endParaRPr>
          </a:p>
        </p:txBody>
      </p:sp>
      <p:sp>
        <p:nvSpPr>
          <p:cNvPr id="113" name="PlaceHolder 2"/>
          <p:cNvSpPr>
            <a:spLocks noGrp="1"/>
          </p:cNvSpPr>
          <p:nvPr>
            <p:ph/>
          </p:nvPr>
        </p:nvSpPr>
        <p:spPr>
          <a:xfrm>
            <a:off x="4965480" y="2438280"/>
            <a:ext cx="6586200" cy="3785040"/>
          </a:xfrm>
          <a:prstGeom prst="rect">
            <a:avLst/>
          </a:prstGeom>
          <a:noFill/>
          <a:ln w="0">
            <a:noFill/>
          </a:ln>
        </p:spPr>
        <p:txBody>
          <a:bodyPr anchor="t">
            <a:normAutofit/>
          </a:bodyPr>
          <a:p>
            <a:pPr indent="0">
              <a:lnSpc>
                <a:spcPct val="90000"/>
              </a:lnSpc>
              <a:spcBef>
                <a:spcPts val="1417"/>
              </a:spcBef>
              <a:buNone/>
            </a:pPr>
            <a:endParaRPr b="0" lang="de-DE" sz="2800" spc="-1" strike="noStrike">
              <a:solidFill>
                <a:srgbClr val="000000"/>
              </a:solidFill>
              <a:latin typeface="Calibri"/>
            </a:endParaRPr>
          </a:p>
        </p:txBody>
      </p:sp>
      <p:pic>
        <p:nvPicPr>
          <p:cNvPr id="114" name="Picture 4" descr="Viele Fragezeichen vor schwarzem Hintergrund"/>
          <p:cNvPicPr/>
          <p:nvPr/>
        </p:nvPicPr>
        <p:blipFill>
          <a:blip r:embed="rId1"/>
          <a:srcRect l="58839" t="0" r="7" b="6"/>
          <a:stretch/>
        </p:blipFill>
        <p:spPr>
          <a:xfrm>
            <a:off x="0" y="0"/>
            <a:ext cx="4635360" cy="6857640"/>
          </a:xfrm>
          <a:prstGeom prst="rect">
            <a:avLst/>
          </a:prstGeom>
          <a:ln w="0">
            <a:noFill/>
          </a:ln>
        </p:spPr>
      </p:pic>
      <p:cxnSp>
        <p:nvCxnSpPr>
          <p:cNvPr id="115" name="Straight Connector 8"/>
          <p:cNvCxnSpPr/>
          <p:nvPr/>
        </p:nvCxnSpPr>
        <p:spPr>
          <a:xfrm>
            <a:off x="5080680" y="2115000"/>
            <a:ext cx="6309720" cy="360"/>
          </a:xfrm>
          <a:prstGeom prst="straightConnector1">
            <a:avLst/>
          </a:prstGeom>
          <a:ln w="19050">
            <a:solidFill>
              <a:srgbClr val="4472c4"/>
            </a:solidFill>
          </a:ln>
        </p:spPr>
      </p:cxn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1" lang="de-DE" sz="4400" spc="-1" strike="noStrike">
                <a:solidFill>
                  <a:srgbClr val="000000"/>
                </a:solidFill>
                <a:latin typeface="Calibri Light"/>
              </a:rPr>
              <a:t>Vorwort</a:t>
            </a:r>
            <a:endParaRPr b="0" lang="de-DE" sz="4400" spc="-1" strike="noStrike">
              <a:solidFill>
                <a:srgbClr val="000000"/>
              </a:solidFill>
              <a:latin typeface="Calibri"/>
            </a:endParaRPr>
          </a:p>
        </p:txBody>
      </p:sp>
      <p:sp>
        <p:nvSpPr>
          <p:cNvPr id="49" name="PlaceHolder 2"/>
          <p:cNvSpPr>
            <a:spLocks noGrp="1"/>
          </p:cNvSpPr>
          <p:nvPr>
            <p:ph/>
          </p:nvPr>
        </p:nvSpPr>
        <p:spPr>
          <a:xfrm>
            <a:off x="838080" y="1391760"/>
            <a:ext cx="10515240" cy="4626000"/>
          </a:xfrm>
          <a:prstGeom prst="rect">
            <a:avLst/>
          </a:prstGeom>
          <a:noFill/>
          <a:ln w="0">
            <a:noFill/>
          </a:ln>
        </p:spPr>
        <p:txBody>
          <a:bodyPr anchor="t">
            <a:noAutofit/>
          </a:bodyPr>
          <a:p>
            <a:pPr marL="228600" indent="-228600">
              <a:lnSpc>
                <a:spcPct val="100000"/>
              </a:lnSpc>
              <a:buClr>
                <a:srgbClr val="000000"/>
              </a:buClr>
              <a:buFont typeface="Arial"/>
              <a:buChar char="•"/>
            </a:pPr>
            <a:r>
              <a:rPr b="0" lang="en-US" sz="1800" spc="-1" strike="noStrike">
                <a:solidFill>
                  <a:srgbClr val="000000"/>
                </a:solidFill>
                <a:latin typeface="Calibri"/>
                <a:ea typeface="Calibri"/>
              </a:rPr>
              <a:t>Im Folgenden habe ich versucht, </a:t>
            </a:r>
            <a:r>
              <a:rPr b="1" lang="en-US" sz="1800" spc="-1" strike="noStrike">
                <a:solidFill>
                  <a:srgbClr val="000000"/>
                </a:solidFill>
                <a:latin typeface="Calibri"/>
                <a:ea typeface="Calibri"/>
              </a:rPr>
              <a:t>zum Einstieg in eigene Nachforschungen </a:t>
            </a:r>
            <a:r>
              <a:rPr b="0" lang="en-US" sz="1800" spc="-1" strike="noStrike">
                <a:solidFill>
                  <a:srgbClr val="000000"/>
                </a:solidFill>
                <a:latin typeface="Calibri"/>
                <a:ea typeface="Calibri"/>
              </a:rPr>
              <a:t>einige einigermaßen verständliche Artikel und Abhandlungen zu verlinken. </a:t>
            </a:r>
            <a:br>
              <a:rPr sz="1800"/>
            </a:br>
            <a:r>
              <a:rPr b="0" lang="en-US" sz="1800" spc="-1" strike="noStrike">
                <a:solidFill>
                  <a:srgbClr val="000000"/>
                </a:solidFill>
                <a:latin typeface="Calibri"/>
              </a:rPr>
              <a:t> </a:t>
            </a:r>
            <a:endParaRPr b="0" lang="de-DE" sz="1800" spc="-1" strike="noStrike">
              <a:solidFill>
                <a:srgbClr val="000000"/>
              </a:solidFill>
              <a:latin typeface="Calibri"/>
            </a:endParaRPr>
          </a:p>
          <a:p>
            <a:pPr marL="228600" indent="-228600">
              <a:lnSpc>
                <a:spcPct val="100000"/>
              </a:lnSpc>
              <a:buClr>
                <a:srgbClr val="000000"/>
              </a:buClr>
              <a:buFont typeface="Arial"/>
              <a:buChar char="•"/>
            </a:pPr>
            <a:r>
              <a:rPr b="0" lang="en-US" sz="1800" spc="-1" strike="noStrike">
                <a:solidFill>
                  <a:srgbClr val="000000"/>
                </a:solidFill>
                <a:latin typeface="Calibri"/>
                <a:ea typeface="Calibri"/>
              </a:rPr>
              <a:t>Es geht mir dabei zunächst  darum, für die Probleme und Themen zu sensibilisieren.</a:t>
            </a:r>
            <a:br>
              <a:rPr sz="1800"/>
            </a:br>
            <a:r>
              <a:rPr b="0" lang="en-US" sz="1800" spc="-1" strike="noStrike">
                <a:solidFill>
                  <a:srgbClr val="000000"/>
                </a:solidFill>
                <a:latin typeface="Calibri"/>
              </a:rPr>
              <a:t> </a:t>
            </a:r>
            <a:endParaRPr b="0" lang="de-DE" sz="1800" spc="-1" strike="noStrike">
              <a:solidFill>
                <a:srgbClr val="000000"/>
              </a:solidFill>
              <a:latin typeface="Calibri"/>
            </a:endParaRPr>
          </a:p>
          <a:p>
            <a:pPr marL="228600" indent="-228600">
              <a:lnSpc>
                <a:spcPct val="100000"/>
              </a:lnSpc>
              <a:buClr>
                <a:srgbClr val="000000"/>
              </a:buClr>
              <a:buFont typeface="Arial"/>
              <a:buChar char="•"/>
            </a:pPr>
            <a:r>
              <a:rPr b="0" lang="en-US" sz="1800" spc="-1" strike="noStrike">
                <a:solidFill>
                  <a:srgbClr val="000000"/>
                </a:solidFill>
                <a:latin typeface="Calibri"/>
                <a:ea typeface="Calibri"/>
              </a:rPr>
              <a:t>Die verlinkten Artikel  und/oder Veröffentlichungen geben nicht konkret meine Rechtsauffassung zu den </a:t>
            </a:r>
            <a:br>
              <a:rPr sz="1800"/>
            </a:br>
            <a:r>
              <a:rPr b="0" lang="en-US" sz="1800" spc="-1" strike="noStrike">
                <a:solidFill>
                  <a:srgbClr val="000000"/>
                </a:solidFill>
                <a:latin typeface="Calibri"/>
                <a:ea typeface="Calibri"/>
              </a:rPr>
              <a:t>Themen wieder  sondern  sollen  sozusagen Eingangstüre zu eigenen Nachforschungen und Recherchen sein.</a:t>
            </a:r>
            <a:br>
              <a:rPr sz="1800"/>
            </a:br>
            <a:r>
              <a:rPr b="0" lang="en-US" sz="1800" spc="-1" strike="noStrike">
                <a:solidFill>
                  <a:srgbClr val="000000"/>
                </a:solidFill>
                <a:latin typeface="Calibri"/>
              </a:rPr>
              <a:t> </a:t>
            </a:r>
            <a:endParaRPr b="0" lang="de-DE" sz="1800" spc="-1" strike="noStrike">
              <a:solidFill>
                <a:srgbClr val="000000"/>
              </a:solidFill>
              <a:latin typeface="Calibri"/>
            </a:endParaRPr>
          </a:p>
          <a:p>
            <a:pPr marL="228600" indent="-228600">
              <a:lnSpc>
                <a:spcPct val="100000"/>
              </a:lnSpc>
              <a:buClr>
                <a:srgbClr val="000000"/>
              </a:buClr>
              <a:buFont typeface="Arial"/>
              <a:buChar char="•"/>
            </a:pPr>
            <a:r>
              <a:rPr b="0" lang="en-US" sz="1800" spc="-1" strike="noStrike">
                <a:solidFill>
                  <a:srgbClr val="000000"/>
                </a:solidFill>
                <a:latin typeface="Calibri"/>
                <a:ea typeface="Calibri"/>
              </a:rPr>
              <a:t>Um diese Darstellung verständlich zu halten habe ich auf Gutachten des wissenschaftlichen Dienstes </a:t>
            </a:r>
            <a:br>
              <a:rPr sz="1800"/>
            </a:br>
            <a:r>
              <a:rPr b="0" lang="en-US" sz="1800" spc="-1" strike="noStrike">
                <a:solidFill>
                  <a:srgbClr val="000000"/>
                </a:solidFill>
                <a:latin typeface="Calibri"/>
                <a:ea typeface="Calibri"/>
              </a:rPr>
              <a:t>des Bundestages/wissenschaftlicher Beirat und  bewusst nicht auf juristischen Fachabhandlungen verlinkt.</a:t>
            </a:r>
            <a:br>
              <a:rPr sz="1800"/>
            </a:br>
            <a:r>
              <a:rPr b="0" lang="en-US" sz="1800" spc="-1" strike="noStrike">
                <a:solidFill>
                  <a:srgbClr val="000000"/>
                </a:solidFill>
                <a:latin typeface="Calibri"/>
              </a:rPr>
              <a:t> </a:t>
            </a:r>
            <a:endParaRPr b="0" lang="de-DE" sz="1800" spc="-1" strike="noStrike">
              <a:solidFill>
                <a:srgbClr val="000000"/>
              </a:solidFill>
              <a:latin typeface="Calibri"/>
            </a:endParaRPr>
          </a:p>
          <a:p>
            <a:pPr marL="228600" indent="-228600">
              <a:lnSpc>
                <a:spcPct val="100000"/>
              </a:lnSpc>
              <a:buClr>
                <a:srgbClr val="000000"/>
              </a:buClr>
              <a:buFont typeface="Arial"/>
              <a:buChar char="•"/>
            </a:pPr>
            <a:r>
              <a:rPr b="0" lang="en-US" sz="1800" spc="-1" strike="noStrike">
                <a:solidFill>
                  <a:srgbClr val="000000"/>
                </a:solidFill>
                <a:latin typeface="Calibri"/>
                <a:ea typeface="Calibri"/>
              </a:rPr>
              <a:t>Bei eigenen weiteren Nachforschungen empfiehlt sich, in der Suchmaschine den  „§“  und das </a:t>
            </a:r>
            <a:br>
              <a:rPr sz="1800"/>
            </a:br>
            <a:r>
              <a:rPr b="0" lang="en-US" sz="1800" spc="-1" strike="noStrike">
                <a:solidFill>
                  <a:srgbClr val="000000"/>
                </a:solidFill>
                <a:latin typeface="Calibri"/>
                <a:ea typeface="Calibri"/>
              </a:rPr>
              <a:t>entsprechende GESETZ (z.B. LAG Lastenausgleichsgesetzt) einzugeben und darüber seine Suche zu starten.</a:t>
            </a:r>
            <a:endParaRPr b="0" lang="de-DE" sz="1800" spc="-1" strike="noStrike">
              <a:solidFill>
                <a:srgbClr val="000000"/>
              </a:solidFill>
              <a:latin typeface="Calibri"/>
            </a:endParaRPr>
          </a:p>
          <a:p>
            <a:pPr indent="0">
              <a:lnSpc>
                <a:spcPct val="100000"/>
              </a:lnSpc>
              <a:buNone/>
            </a:pPr>
            <a:endParaRPr b="0" lang="de-DE" sz="1800" spc="-1" strike="noStrike">
              <a:solidFill>
                <a:srgbClr val="000000"/>
              </a:solidFill>
              <a:latin typeface="Calibri"/>
            </a:endParaRPr>
          </a:p>
          <a:p>
            <a:pPr marL="228600" indent="-228600">
              <a:lnSpc>
                <a:spcPct val="100000"/>
              </a:lnSpc>
              <a:buClr>
                <a:srgbClr val="000000"/>
              </a:buClr>
              <a:buFont typeface="Arial"/>
              <a:buChar char="•"/>
            </a:pPr>
            <a:r>
              <a:rPr b="0" lang="en-US" sz="1800" spc="-1" strike="noStrike">
                <a:solidFill>
                  <a:srgbClr val="000000"/>
                </a:solidFill>
                <a:latin typeface="Calibri"/>
                <a:ea typeface="Calibri"/>
              </a:rPr>
              <a:t>Für Rückfragen stehe ich gerne unter der Mail  </a:t>
            </a:r>
            <a:r>
              <a:rPr b="0" lang="en-US" sz="1800" spc="-1" strike="noStrike" u="sng">
                <a:solidFill>
                  <a:srgbClr val="0563c1"/>
                </a:solidFill>
                <a:uFillTx/>
                <a:latin typeface="Calibri"/>
                <a:ea typeface="Calibri"/>
                <a:hlinkClick r:id="rId1"/>
              </a:rPr>
              <a:t>kontakt@ra-kohwagner.de</a:t>
            </a:r>
            <a:r>
              <a:rPr b="0" lang="en-US" sz="1800" spc="-1" strike="noStrike">
                <a:solidFill>
                  <a:srgbClr val="000000"/>
                </a:solidFill>
                <a:latin typeface="Calibri"/>
                <a:ea typeface="Calibri"/>
              </a:rPr>
              <a:t> zur Verfügung und gebe gerne, soweit mir das zeitlich möglich ist, weitere Auskünfte. </a:t>
            </a:r>
            <a:r>
              <a:rPr b="1" lang="en-US" sz="1800" spc="-1" strike="noStrike">
                <a:solidFill>
                  <a:srgbClr val="000000"/>
                </a:solidFill>
                <a:latin typeface="Calibri"/>
                <a:ea typeface="Calibri"/>
              </a:rPr>
              <a:t>(Keine Rechtsberatung und keine Rechtsvertretung)</a:t>
            </a:r>
            <a:endParaRPr b="0" lang="de-DE" sz="1800" spc="-1" strike="noStrike">
              <a:solidFill>
                <a:srgbClr val="000000"/>
              </a:solidFill>
              <a:latin typeface="Calibri"/>
            </a:endParaRPr>
          </a:p>
          <a:p>
            <a:pPr indent="0">
              <a:lnSpc>
                <a:spcPct val="100000"/>
              </a:lnSpc>
              <a:buNone/>
            </a:pPr>
            <a:endParaRPr b="0" lang="de-DE" sz="1600" spc="-1" strike="noStrike">
              <a:solidFill>
                <a:srgbClr val="000000"/>
              </a:solidFill>
              <a:latin typeface="Calibri"/>
            </a:endParaRPr>
          </a:p>
          <a:p>
            <a:pPr indent="0" algn="just">
              <a:lnSpc>
                <a:spcPct val="100000"/>
              </a:lnSpc>
              <a:buNone/>
            </a:pPr>
            <a:endParaRPr b="0" lang="de-DE" sz="1600" spc="-1" strike="noStrike">
              <a:solidFill>
                <a:srgbClr val="000000"/>
              </a:solidFill>
              <a:latin typeface="Calibri"/>
            </a:endParaRPr>
          </a:p>
          <a:p>
            <a:pPr indent="0">
              <a:lnSpc>
                <a:spcPct val="90000"/>
              </a:lnSpc>
              <a:spcBef>
                <a:spcPts val="1001"/>
              </a:spcBef>
              <a:buNone/>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1" lang="de-DE" sz="4400" spc="-1" strike="noStrike">
                <a:solidFill>
                  <a:srgbClr val="000000"/>
                </a:solidFill>
                <a:latin typeface="Calibri Light"/>
              </a:rPr>
              <a:t>Agenda</a:t>
            </a:r>
            <a:endParaRPr b="0" lang="de-DE" sz="4400" spc="-1" strike="noStrike">
              <a:solidFill>
                <a:srgbClr val="000000"/>
              </a:solidFill>
              <a:latin typeface="Calibri"/>
            </a:endParaRPr>
          </a:p>
        </p:txBody>
      </p:sp>
      <p:sp>
        <p:nvSpPr>
          <p:cNvPr id="51" name="PlaceHolder 2"/>
          <p:cNvSpPr>
            <a:spLocks noGrp="1"/>
          </p:cNvSpPr>
          <p:nvPr>
            <p:ph/>
          </p:nvPr>
        </p:nvSpPr>
        <p:spPr>
          <a:xfrm>
            <a:off x="838080" y="1444680"/>
            <a:ext cx="10515240" cy="4883040"/>
          </a:xfrm>
          <a:prstGeom prst="rect">
            <a:avLst/>
          </a:prstGeom>
          <a:noFill/>
          <a:ln w="0">
            <a:noFill/>
          </a:ln>
        </p:spPr>
        <p:txBody>
          <a:bodyPr anchor="t">
            <a:normAutofit/>
          </a:bodyPr>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ea typeface="Calibri"/>
              </a:rPr>
              <a:t>Vorwort</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ea typeface="Calibri"/>
              </a:rPr>
              <a:t>LASTENAUSGLEICH / Enteignung?</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ea typeface="Calibri"/>
              </a:rPr>
              <a:t>Erbschaftssteuer / Bewertungsgesetz</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ea typeface="Calibri"/>
              </a:rPr>
              <a:t>Europäisches Vermögensregister</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ea typeface="Calibri"/>
              </a:rPr>
              <a:t>Bargeldabschaffung </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ea typeface="Calibri"/>
              </a:rPr>
              <a:t>SAG / Sanierungs- und Abwicklungsgesetz</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ea typeface="Calibri"/>
              </a:rPr>
              <a:t>Altersvorsorge  Einlagensicherung</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ea typeface="Calibri"/>
              </a:rPr>
              <a:t>Staatsanleihen</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ea typeface="Calibri"/>
              </a:rPr>
              <a:t>Wegzugbesteuerung nach § 6  AStG (Außensteuergesetz)</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ea typeface="Calibri"/>
              </a:rPr>
              <a:t>Fragen</a:t>
            </a:r>
            <a:endParaRPr b="0" lang="de-DE" sz="2800" spc="-1" strike="noStrike">
              <a:solidFill>
                <a:srgbClr val="000000"/>
              </a:solidFill>
              <a:latin typeface="Calibri"/>
            </a:endParaRPr>
          </a:p>
          <a:p>
            <a:pPr indent="0">
              <a:lnSpc>
                <a:spcPct val="90000"/>
              </a:lnSpc>
              <a:spcBef>
                <a:spcPts val="1001"/>
              </a:spcBef>
              <a:buNone/>
            </a:pPr>
            <a:endParaRPr b="0" lang="de-DE" sz="2800" spc="-1" strike="noStrike">
              <a:solidFill>
                <a:srgbClr val="000000"/>
              </a:solidFill>
              <a:latin typeface="Calibri"/>
            </a:endParaRPr>
          </a:p>
          <a:p>
            <a:pPr indent="0">
              <a:lnSpc>
                <a:spcPct val="90000"/>
              </a:lnSpc>
              <a:spcBef>
                <a:spcPts val="1001"/>
              </a:spcBef>
              <a:buNone/>
            </a:pPr>
            <a:endParaRPr b="0" lang="de-DE" sz="2800" spc="-1" strike="noStrike">
              <a:solidFill>
                <a:srgbClr val="000000"/>
              </a:solidFill>
              <a:latin typeface="Calibri"/>
            </a:endParaRPr>
          </a:p>
          <a:p>
            <a:pPr indent="0">
              <a:lnSpc>
                <a:spcPct val="90000"/>
              </a:lnSpc>
              <a:spcBef>
                <a:spcPts val="1001"/>
              </a:spcBef>
              <a:buNone/>
            </a:pPr>
            <a:endParaRPr b="0" lang="de-DE" sz="2800" spc="-1" strike="noStrike">
              <a:solidFill>
                <a:srgbClr val="000000"/>
              </a:solidFill>
              <a:latin typeface="Calibri"/>
            </a:endParaRPr>
          </a:p>
          <a:p>
            <a:pPr indent="0">
              <a:lnSpc>
                <a:spcPct val="90000"/>
              </a:lnSpc>
              <a:spcBef>
                <a:spcPts val="1001"/>
              </a:spcBef>
              <a:buNone/>
            </a:pPr>
            <a:endParaRPr b="0" lang="de-DE" sz="2800" spc="-1" strike="noStrike">
              <a:solidFill>
                <a:srgbClr val="000000"/>
              </a:solidFill>
              <a:latin typeface="Calibri"/>
            </a:endParaRPr>
          </a:p>
          <a:p>
            <a:pPr indent="0">
              <a:lnSpc>
                <a:spcPct val="90000"/>
              </a:lnSpc>
              <a:spcBef>
                <a:spcPts val="1001"/>
              </a:spcBef>
              <a:buNone/>
            </a:pPr>
            <a:endParaRPr b="0" lang="de-DE" sz="2800" spc="-1" strike="noStrike">
              <a:solidFill>
                <a:srgbClr val="000000"/>
              </a:solidFill>
              <a:latin typeface="Calibri"/>
            </a:endParaRPr>
          </a:p>
          <a:p>
            <a:pPr indent="0">
              <a:lnSpc>
                <a:spcPct val="90000"/>
              </a:lnSpc>
              <a:spcBef>
                <a:spcPts val="1001"/>
              </a:spcBef>
              <a:buNone/>
            </a:pPr>
            <a:endParaRPr b="0" lang="de-DE" sz="2800" spc="-1" strike="noStrike">
              <a:solidFill>
                <a:srgbClr val="000000"/>
              </a:solidFill>
              <a:latin typeface="Calibri"/>
            </a:endParaRPr>
          </a:p>
          <a:p>
            <a:pPr indent="0">
              <a:lnSpc>
                <a:spcPct val="90000"/>
              </a:lnSpc>
              <a:spcBef>
                <a:spcPts val="1001"/>
              </a:spcBef>
              <a:buNone/>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1" lang="de-DE" sz="4400" spc="-1" strike="noStrike">
                <a:solidFill>
                  <a:srgbClr val="000000"/>
                </a:solidFill>
                <a:latin typeface="Calibri Light"/>
              </a:rPr>
              <a:t>Lastenausgleich / Enteignung? 1/2</a:t>
            </a:r>
            <a:endParaRPr b="0" lang="de-DE" sz="4400" spc="-1" strike="noStrike">
              <a:solidFill>
                <a:srgbClr val="000000"/>
              </a:solidFill>
              <a:latin typeface="Calibri"/>
            </a:endParaRPr>
          </a:p>
        </p:txBody>
      </p:sp>
      <p:sp>
        <p:nvSpPr>
          <p:cNvPr id="53" name="PlaceHolder 2"/>
          <p:cNvSpPr>
            <a:spLocks noGrp="1"/>
          </p:cNvSpPr>
          <p:nvPr>
            <p:ph/>
          </p:nvPr>
        </p:nvSpPr>
        <p:spPr>
          <a:xfrm>
            <a:off x="838080" y="1380960"/>
            <a:ext cx="10515240" cy="5134320"/>
          </a:xfrm>
          <a:prstGeom prst="rect">
            <a:avLst/>
          </a:prstGeom>
          <a:noFill/>
          <a:ln w="0">
            <a:noFill/>
          </a:ln>
        </p:spPr>
        <p:txBody>
          <a:bodyPr anchor="t">
            <a:normAutofit fontScale="84000"/>
          </a:bodyPr>
          <a:p>
            <a:pPr marL="225720" indent="-225720">
              <a:lnSpc>
                <a:spcPct val="100000"/>
              </a:lnSpc>
              <a:buClr>
                <a:srgbClr val="000000"/>
              </a:buClr>
              <a:buFont typeface="Arial"/>
              <a:buChar char="•"/>
            </a:pPr>
            <a:r>
              <a:rPr b="1" lang="en-US" sz="2800" spc="-1" strike="noStrike">
                <a:solidFill>
                  <a:srgbClr val="000000"/>
                </a:solidFill>
                <a:latin typeface="Calibri"/>
                <a:ea typeface="Calibri"/>
              </a:rPr>
              <a:t>Geschichte des Lastenausgleich / 1952 (Kriegsfolgen)</a:t>
            </a:r>
            <a:endParaRPr b="0" lang="de-DE" sz="2800" spc="-1" strike="noStrike">
              <a:solidFill>
                <a:srgbClr val="000000"/>
              </a:solidFill>
              <a:latin typeface="Calibri"/>
            </a:endParaRPr>
          </a:p>
          <a:p>
            <a:pPr marL="225720" indent="-225720">
              <a:lnSpc>
                <a:spcPct val="100000"/>
              </a:lnSpc>
              <a:buClr>
                <a:srgbClr val="000000"/>
              </a:buClr>
              <a:buFont typeface="Arial"/>
              <a:buChar char="•"/>
            </a:pPr>
            <a:r>
              <a:rPr b="1" lang="en-US" sz="2800" spc="-1" strike="noStrike">
                <a:solidFill>
                  <a:srgbClr val="000000"/>
                </a:solidFill>
                <a:latin typeface="Calibri"/>
                <a:ea typeface="Calibri"/>
              </a:rPr>
              <a:t>Gesetzliche Änderung 2019 </a:t>
            </a:r>
            <a:r>
              <a:rPr b="1" lang="en-US" sz="2800" spc="-1" strike="noStrike">
                <a:solidFill>
                  <a:srgbClr val="ff0000"/>
                </a:solidFill>
                <a:latin typeface="Calibri"/>
                <a:ea typeface="Calibri"/>
              </a:rPr>
              <a:t> (LAG/SGB XIV/SozERG)(andere soz.Entschädigung)</a:t>
            </a:r>
            <a:endParaRPr b="0" lang="de-DE" sz="2800" spc="-1" strike="noStrike">
              <a:solidFill>
                <a:srgbClr val="000000"/>
              </a:solidFill>
              <a:latin typeface="Calibri"/>
            </a:endParaRPr>
          </a:p>
          <a:p>
            <a:pPr marL="225720" indent="-225720">
              <a:lnSpc>
                <a:spcPct val="100000"/>
              </a:lnSpc>
              <a:buClr>
                <a:srgbClr val="000000"/>
              </a:buClr>
              <a:buFont typeface="Arial"/>
              <a:buChar char="•"/>
            </a:pPr>
            <a:r>
              <a:rPr b="1" lang="en-US" sz="2800" spc="-1" strike="noStrike">
                <a:solidFill>
                  <a:srgbClr val="000000"/>
                </a:solidFill>
                <a:latin typeface="Calibri"/>
                <a:ea typeface="Calibri"/>
              </a:rPr>
              <a:t>Motive der Gesetzesänderung</a:t>
            </a:r>
            <a:r>
              <a:rPr b="0" lang="en-US" sz="2800" spc="-1" strike="noStrike">
                <a:solidFill>
                  <a:srgbClr val="000000"/>
                </a:solidFill>
                <a:latin typeface="Calibri"/>
                <a:ea typeface="Calibri"/>
              </a:rPr>
              <a:t>                 </a:t>
            </a:r>
            <a:endParaRPr b="0" lang="de-DE" sz="2800" spc="-1" strike="noStrike">
              <a:solidFill>
                <a:srgbClr val="000000"/>
              </a:solidFill>
              <a:latin typeface="Calibri"/>
            </a:endParaRPr>
          </a:p>
          <a:p>
            <a:pPr lvl="1" marL="677520" indent="-225720">
              <a:lnSpc>
                <a:spcPct val="100000"/>
              </a:lnSpc>
              <a:buClr>
                <a:srgbClr val="000000"/>
              </a:buClr>
              <a:buFont typeface="Arial"/>
              <a:buChar char="•"/>
            </a:pPr>
            <a:r>
              <a:rPr b="0" lang="en-US" sz="2400" spc="-1" strike="noStrike">
                <a:solidFill>
                  <a:srgbClr val="000000"/>
                </a:solidFill>
                <a:latin typeface="Calibri"/>
                <a:ea typeface="Calibri"/>
              </a:rPr>
              <a:t> </a:t>
            </a:r>
            <a:r>
              <a:rPr b="0" lang="en-US" sz="2400" spc="-1" strike="noStrike">
                <a:solidFill>
                  <a:srgbClr val="000000"/>
                </a:solidFill>
                <a:latin typeface="Calibri"/>
                <a:ea typeface="Calibri"/>
              </a:rPr>
              <a:t>LAG Lastenausgleichsgesetz // Lastenausgleich</a:t>
            </a:r>
            <a:endParaRPr b="0" lang="de-DE" sz="2400" spc="-1" strike="noStrike">
              <a:solidFill>
                <a:srgbClr val="000000"/>
              </a:solidFill>
              <a:latin typeface="Calibri"/>
            </a:endParaRPr>
          </a:p>
          <a:p>
            <a:pPr lvl="1" marL="677520" indent="-225720">
              <a:lnSpc>
                <a:spcPct val="100000"/>
              </a:lnSpc>
              <a:buClr>
                <a:srgbClr val="000000"/>
              </a:buClr>
              <a:buFont typeface="Arial"/>
              <a:buChar char="•"/>
            </a:pPr>
            <a:r>
              <a:rPr b="0" lang="en-US" sz="2400" spc="-1" strike="noStrike">
                <a:solidFill>
                  <a:srgbClr val="000000"/>
                </a:solidFill>
                <a:latin typeface="Calibri"/>
                <a:ea typeface="Calibri"/>
              </a:rPr>
              <a:t> </a:t>
            </a:r>
            <a:r>
              <a:rPr b="0" lang="en-US" sz="2400" spc="-1" strike="noStrike">
                <a:solidFill>
                  <a:srgbClr val="000000"/>
                </a:solidFill>
                <a:latin typeface="Calibri"/>
                <a:ea typeface="Calibri"/>
              </a:rPr>
              <a:t>Art.21 SozERG (Gesetz zur Regelung sozialer Entschädigung)</a:t>
            </a:r>
            <a:endParaRPr b="0" lang="de-DE" sz="2400" spc="-1" strike="noStrike">
              <a:solidFill>
                <a:srgbClr val="000000"/>
              </a:solidFill>
              <a:latin typeface="Calibri"/>
            </a:endParaRPr>
          </a:p>
          <a:p>
            <a:pPr lvl="1" marL="677520" indent="-225720">
              <a:lnSpc>
                <a:spcPct val="100000"/>
              </a:lnSpc>
              <a:buClr>
                <a:srgbClr val="000000"/>
              </a:buClr>
              <a:buFont typeface="Arial"/>
              <a:buChar char="•"/>
            </a:pPr>
            <a:r>
              <a:rPr b="0" lang="en-US" sz="2400" spc="-1" strike="noStrike">
                <a:solidFill>
                  <a:srgbClr val="000000"/>
                </a:solidFill>
                <a:latin typeface="Calibri"/>
                <a:ea typeface="Calibri"/>
              </a:rPr>
              <a:t> </a:t>
            </a:r>
            <a:r>
              <a:rPr b="0" lang="en-US" sz="2400" spc="-1" strike="noStrike">
                <a:solidFill>
                  <a:srgbClr val="000000"/>
                </a:solidFill>
                <a:latin typeface="Calibri"/>
                <a:ea typeface="Calibri"/>
              </a:rPr>
              <a:t>SGB  XIV (Sozialgesetzbuch XIV)   § 1 Abs.2 Nr.4 SGB XIV</a:t>
            </a:r>
            <a:endParaRPr b="0" lang="de-DE" sz="2400" spc="-1" strike="noStrike">
              <a:solidFill>
                <a:srgbClr val="000000"/>
              </a:solidFill>
              <a:latin typeface="Calibri"/>
            </a:endParaRPr>
          </a:p>
          <a:p>
            <a:pPr lvl="1" marL="677520" indent="-225720">
              <a:lnSpc>
                <a:spcPct val="100000"/>
              </a:lnSpc>
              <a:buClr>
                <a:srgbClr val="000000"/>
              </a:buClr>
              <a:buFont typeface="Arial"/>
              <a:buChar char="•"/>
            </a:pPr>
            <a:r>
              <a:rPr b="0" lang="en-US" sz="2400" spc="-1" strike="noStrike">
                <a:solidFill>
                  <a:srgbClr val="000000"/>
                </a:solidFill>
                <a:latin typeface="Calibri"/>
                <a:ea typeface="Calibri"/>
              </a:rPr>
              <a:t> </a:t>
            </a:r>
            <a:r>
              <a:rPr b="0" lang="en-US" sz="2400" spc="-1" strike="noStrike">
                <a:solidFill>
                  <a:srgbClr val="000000"/>
                </a:solidFill>
                <a:latin typeface="Calibri"/>
                <a:ea typeface="Calibri"/>
              </a:rPr>
              <a:t>Art. 14 , 106 GG </a:t>
            </a:r>
            <a:endParaRPr b="0" lang="de-DE" sz="2400" spc="-1" strike="noStrike">
              <a:solidFill>
                <a:srgbClr val="000000"/>
              </a:solidFill>
              <a:latin typeface="Calibri"/>
            </a:endParaRPr>
          </a:p>
          <a:p>
            <a:pPr marL="451440" indent="0">
              <a:lnSpc>
                <a:spcPct val="100000"/>
              </a:lnSpc>
              <a:buNone/>
              <a:tabLst>
                <a:tab algn="l" pos="0"/>
              </a:tabLst>
            </a:pPr>
            <a:r>
              <a:rPr b="0" lang="en-US" sz="2400" spc="-1" strike="noStrike">
                <a:solidFill>
                  <a:srgbClr val="000000"/>
                </a:solidFill>
                <a:latin typeface="Calibri"/>
                <a:ea typeface="Calibri"/>
              </a:rPr>
              <a:t> </a:t>
            </a:r>
            <a:endParaRPr b="0" lang="de-DE" sz="2400" spc="-1" strike="noStrike">
              <a:solidFill>
                <a:srgbClr val="000000"/>
              </a:solidFill>
              <a:latin typeface="Calibri"/>
            </a:endParaRPr>
          </a:p>
          <a:p>
            <a:pPr marL="225720" indent="-225720">
              <a:lnSpc>
                <a:spcPct val="100000"/>
              </a:lnSpc>
              <a:buClr>
                <a:srgbClr val="000000"/>
              </a:buClr>
              <a:buFont typeface="Arial"/>
              <a:buChar char="•"/>
              <a:tabLst>
                <a:tab algn="l" pos="0"/>
              </a:tabLst>
            </a:pPr>
            <a:r>
              <a:rPr b="1" lang="en-US" sz="2800" spc="-1" strike="noStrike">
                <a:solidFill>
                  <a:srgbClr val="000000"/>
                </a:solidFill>
                <a:latin typeface="Calibri"/>
                <a:ea typeface="Calibri"/>
              </a:rPr>
              <a:t>Wissenschaftlicher Beirat  WD 4-3000-090/22</a:t>
            </a:r>
            <a:r>
              <a:rPr b="0" lang="en-US" sz="2800" spc="-1" strike="noStrike">
                <a:solidFill>
                  <a:srgbClr val="000000"/>
                </a:solidFill>
                <a:latin typeface="Calibri"/>
                <a:ea typeface="Calibri"/>
              </a:rPr>
              <a:t>     </a:t>
            </a:r>
            <a:endParaRPr b="0" lang="de-DE" sz="2800" spc="-1" strike="noStrike">
              <a:solidFill>
                <a:srgbClr val="000000"/>
              </a:solidFill>
              <a:latin typeface="Calibri"/>
            </a:endParaRPr>
          </a:p>
          <a:p>
            <a:pPr lvl="1" marL="677520" indent="-225720">
              <a:lnSpc>
                <a:spcPct val="100000"/>
              </a:lnSpc>
              <a:buClr>
                <a:srgbClr val="000000"/>
              </a:buClr>
              <a:buFont typeface="Arial"/>
              <a:buChar char="•"/>
              <a:tabLst>
                <a:tab algn="l" pos="0"/>
              </a:tabLst>
            </a:pPr>
            <a:r>
              <a:rPr b="0" lang="en-US" sz="2200" spc="-1" strike="noStrike">
                <a:solidFill>
                  <a:srgbClr val="000000"/>
                </a:solidFill>
                <a:latin typeface="Calibri"/>
                <a:ea typeface="Calibri"/>
              </a:rPr>
              <a:t>WISSENSCHAFTL.DIENST BUNDESTAG: LASTENAUSGLEICH FÜR BELASTUNGEN</a:t>
            </a:r>
            <a:br>
              <a:rPr sz="2200"/>
            </a:br>
            <a:r>
              <a:rPr b="0" lang="en-US" sz="1600" spc="-1" strike="noStrike" u="sng">
                <a:solidFill>
                  <a:srgbClr val="0563c1"/>
                </a:solidFill>
                <a:uFillTx/>
                <a:latin typeface="Calibri"/>
                <a:ea typeface="Calibri"/>
                <a:hlinkClick r:id="rId1"/>
              </a:rPr>
              <a:t>https://www.bundestag.de/resource/blob/915096/ab0545a6337cf229410d6e5c50fc196d/WD-4-090-22-pdf-data.pdf</a:t>
            </a:r>
            <a:endParaRPr b="0" lang="de-DE" sz="1600" spc="-1" strike="noStrike">
              <a:solidFill>
                <a:srgbClr val="000000"/>
              </a:solidFill>
              <a:latin typeface="Calibri"/>
            </a:endParaRPr>
          </a:p>
          <a:p>
            <a:pPr lvl="1" marL="677520" indent="-225720">
              <a:lnSpc>
                <a:spcPct val="100000"/>
              </a:lnSpc>
              <a:buClr>
                <a:srgbClr val="000000"/>
              </a:buClr>
              <a:buFont typeface="Arial"/>
              <a:buChar char="•"/>
              <a:tabLst>
                <a:tab algn="l" pos="0"/>
              </a:tabLst>
            </a:pPr>
            <a:r>
              <a:rPr b="0" lang="en-US" sz="1600" spc="-1" strike="noStrike" u="sng">
                <a:solidFill>
                  <a:srgbClr val="0563c1"/>
                </a:solidFill>
                <a:uFillTx/>
                <a:latin typeface="Calibri"/>
                <a:ea typeface="Calibri"/>
                <a:hlinkClick r:id="rId2"/>
              </a:rPr>
              <a:t>https://de.wikipedia.org/wiki/Lastenausgleichsgesetz</a:t>
            </a:r>
            <a:endParaRPr b="0" lang="de-DE" sz="1600" spc="-1" strike="noStrike">
              <a:solidFill>
                <a:srgbClr val="000000"/>
              </a:solidFill>
              <a:latin typeface="Calibri"/>
            </a:endParaRPr>
          </a:p>
          <a:p>
            <a:pPr indent="0">
              <a:lnSpc>
                <a:spcPct val="100000"/>
              </a:lnSpc>
              <a:buNone/>
              <a:tabLst>
                <a:tab algn="l" pos="0"/>
              </a:tabLst>
            </a:pPr>
            <a:endParaRPr b="0" lang="de-DE" sz="1600" spc="-1" strike="noStrike">
              <a:solidFill>
                <a:srgbClr val="000000"/>
              </a:solidFill>
              <a:latin typeface="Calibri"/>
            </a:endParaRPr>
          </a:p>
          <a:p>
            <a:pPr marL="225720" indent="-225720">
              <a:lnSpc>
                <a:spcPct val="100000"/>
              </a:lnSpc>
              <a:buClr>
                <a:srgbClr val="000000"/>
              </a:buClr>
              <a:buFont typeface="Arial"/>
              <a:buChar char="•"/>
              <a:tabLst>
                <a:tab algn="l" pos="0"/>
              </a:tabLst>
            </a:pPr>
            <a:r>
              <a:rPr b="1" lang="en-US" sz="2800" spc="-1" strike="noStrike">
                <a:solidFill>
                  <a:srgbClr val="000000"/>
                </a:solidFill>
                <a:latin typeface="Calibri"/>
                <a:ea typeface="Calibri"/>
              </a:rPr>
              <a:t>ART 106 GG:</a:t>
            </a:r>
            <a:r>
              <a:rPr b="0" lang="en-US" sz="2800" spc="-1" strike="noStrike">
                <a:solidFill>
                  <a:srgbClr val="000000"/>
                </a:solidFill>
                <a:latin typeface="Calibri"/>
                <a:ea typeface="Calibri"/>
              </a:rPr>
              <a:t> (</a:t>
            </a:r>
            <a:r>
              <a:rPr b="1" lang="en-US" sz="2800" spc="-1" strike="noStrike" u="sng">
                <a:solidFill>
                  <a:srgbClr val="000000"/>
                </a:solidFill>
                <a:uFillTx/>
                <a:latin typeface="Calibri"/>
                <a:ea typeface="Calibri"/>
              </a:rPr>
              <a:t>G</a:t>
            </a:r>
            <a:r>
              <a:rPr b="0" lang="en-US" sz="2800" spc="-1" strike="noStrike">
                <a:solidFill>
                  <a:srgbClr val="000000"/>
                </a:solidFill>
                <a:latin typeface="Calibri"/>
                <a:ea typeface="Calibri"/>
              </a:rPr>
              <a:t>rund</a:t>
            </a:r>
            <a:r>
              <a:rPr b="1" lang="en-US" sz="2800" spc="-1" strike="noStrike" u="sng">
                <a:solidFill>
                  <a:srgbClr val="000000"/>
                </a:solidFill>
                <a:uFillTx/>
                <a:latin typeface="Calibri"/>
                <a:ea typeface="Calibri"/>
              </a:rPr>
              <a:t>g</a:t>
            </a:r>
            <a:r>
              <a:rPr b="0" lang="en-US" sz="2800" spc="-1" strike="noStrike">
                <a:solidFill>
                  <a:srgbClr val="000000"/>
                </a:solidFill>
                <a:latin typeface="Calibri"/>
                <a:ea typeface="Calibri"/>
              </a:rPr>
              <a:t>esetz)</a:t>
            </a:r>
            <a:endParaRPr b="0" lang="de-DE" sz="2800" spc="-1" strike="noStrike">
              <a:solidFill>
                <a:srgbClr val="000000"/>
              </a:solidFill>
              <a:latin typeface="Calibri"/>
            </a:endParaRPr>
          </a:p>
          <a:p>
            <a:pPr lvl="1" marL="677520" indent="-225720">
              <a:lnSpc>
                <a:spcPct val="100000"/>
              </a:lnSpc>
              <a:buClr>
                <a:srgbClr val="000000"/>
              </a:buClr>
              <a:buFont typeface="Arial"/>
              <a:buChar char="•"/>
              <a:tabLst>
                <a:tab algn="l" pos="0"/>
              </a:tabLst>
            </a:pPr>
            <a:r>
              <a:rPr b="0" lang="en-US" sz="2400" spc="-1" strike="noStrike">
                <a:solidFill>
                  <a:srgbClr val="000000"/>
                </a:solidFill>
                <a:latin typeface="Calibri"/>
                <a:ea typeface="Calibri"/>
              </a:rPr>
              <a:t>Insbesondere dort: (1)5. und (2)1./Lastenausgleich keine VermSteuer</a:t>
            </a:r>
            <a:endParaRPr b="0" lang="de-DE" sz="2400" spc="-1" strike="noStrike">
              <a:solidFill>
                <a:srgbClr val="000000"/>
              </a:solidFill>
              <a:latin typeface="Calibri"/>
            </a:endParaRPr>
          </a:p>
          <a:p>
            <a:pPr lvl="1" marL="677520" indent="-225720">
              <a:lnSpc>
                <a:spcPct val="100000"/>
              </a:lnSpc>
              <a:buClr>
                <a:srgbClr val="000000"/>
              </a:buClr>
              <a:buFont typeface="Arial"/>
              <a:buChar char="•"/>
              <a:tabLst>
                <a:tab algn="l" pos="0"/>
              </a:tabLst>
            </a:pPr>
            <a:r>
              <a:rPr b="0" lang="en-US" sz="1600" spc="-1" strike="noStrike" u="sng">
                <a:solidFill>
                  <a:srgbClr val="0563c1"/>
                </a:solidFill>
                <a:uFillTx/>
                <a:latin typeface="Calibri"/>
                <a:ea typeface="Calibri"/>
                <a:hlinkClick r:id="rId3"/>
              </a:rPr>
              <a:t>http://www.gesetze-im-internet.de/gg/art_106.html#:~:text=Grundgesetz%20f%C3%BCr%20die%20Bundesrepublik%20Deutschland.%0B%C2%A0%20%C2%A0%20%C2%A0%20%C2%A0%20%20Art%20106.%20%281%29,oder%20nach%20Absatz%206%20den%20Gemeinden%20zustehen%2C%203.</a:t>
            </a:r>
            <a:endParaRPr b="0" lang="de-DE" sz="1600" spc="-1" strike="noStrike">
              <a:solidFill>
                <a:srgbClr val="000000"/>
              </a:solidFill>
              <a:latin typeface="Calibri"/>
            </a:endParaRPr>
          </a:p>
          <a:p>
            <a:pPr lvl="1" marL="677520" indent="-225720">
              <a:lnSpc>
                <a:spcPct val="100000"/>
              </a:lnSpc>
              <a:buClr>
                <a:srgbClr val="000000"/>
              </a:buClr>
              <a:buFont typeface="Arial"/>
              <a:buChar char="•"/>
              <a:tabLst>
                <a:tab algn="l" pos="0"/>
              </a:tabLst>
            </a:pPr>
            <a:r>
              <a:rPr b="0" lang="en-US" sz="1600" spc="-1" strike="noStrike" u="sng">
                <a:solidFill>
                  <a:srgbClr val="0563c1"/>
                </a:solidFill>
                <a:uFillTx/>
                <a:latin typeface="Calibri"/>
                <a:ea typeface="Calibri"/>
                <a:hlinkClick r:id="rId4"/>
              </a:rPr>
              <a:t>http://www.gesetze-im-internet.de/gg/art_106.html</a:t>
            </a:r>
            <a:endParaRPr b="0" lang="de-DE" sz="1600" spc="-1" strike="noStrike">
              <a:solidFill>
                <a:srgbClr val="000000"/>
              </a:solidFill>
              <a:latin typeface="Calibri"/>
            </a:endParaRPr>
          </a:p>
          <a:p>
            <a:pPr indent="0">
              <a:lnSpc>
                <a:spcPct val="100000"/>
              </a:lnSpc>
              <a:buNone/>
              <a:tabLst>
                <a:tab algn="l" pos="0"/>
              </a:tabLst>
            </a:pPr>
            <a:endParaRPr b="0" lang="de-DE" sz="900" spc="-1" strike="noStrike">
              <a:solidFill>
                <a:srgbClr val="000000"/>
              </a:solidFill>
              <a:latin typeface="Calibri"/>
            </a:endParaRPr>
          </a:p>
          <a:p>
            <a:pPr marL="451440" indent="0">
              <a:lnSpc>
                <a:spcPct val="100000"/>
              </a:lnSpc>
              <a:buNone/>
              <a:tabLst>
                <a:tab algn="l" pos="0"/>
              </a:tabLst>
            </a:pPr>
            <a:r>
              <a:rPr b="0" lang="en-US" sz="1300" spc="-1" strike="noStrike">
                <a:solidFill>
                  <a:srgbClr val="000000"/>
                </a:solidFill>
                <a:latin typeface="Calibri"/>
                <a:ea typeface="Calibri"/>
              </a:rPr>
              <a:t>   </a:t>
            </a:r>
            <a:endParaRPr b="0" lang="de-DE" sz="13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040"/>
            <a:ext cx="10515240" cy="694440"/>
          </a:xfrm>
          <a:prstGeom prst="rect">
            <a:avLst/>
          </a:prstGeom>
          <a:noFill/>
          <a:ln w="0">
            <a:noFill/>
          </a:ln>
        </p:spPr>
        <p:txBody>
          <a:bodyPr anchor="ctr">
            <a:normAutofit/>
          </a:bodyPr>
          <a:p>
            <a:pPr indent="0">
              <a:lnSpc>
                <a:spcPct val="90000"/>
              </a:lnSpc>
              <a:buNone/>
            </a:pPr>
            <a:r>
              <a:rPr b="0" lang="de-DE" sz="4400" spc="-1" strike="noStrike">
                <a:solidFill>
                  <a:srgbClr val="000000"/>
                </a:solidFill>
                <a:latin typeface="Calibri Light"/>
              </a:rPr>
              <a:t>Vorgeschichte/Aspekte des Lastenausgleich</a:t>
            </a:r>
            <a:endParaRPr b="0" lang="de-DE" sz="4400" spc="-1" strike="noStrike">
              <a:solidFill>
                <a:srgbClr val="000000"/>
              </a:solidFill>
              <a:latin typeface="Calibri"/>
            </a:endParaRPr>
          </a:p>
        </p:txBody>
      </p:sp>
      <p:sp>
        <p:nvSpPr>
          <p:cNvPr id="55" name="PlaceHolder 2"/>
          <p:cNvSpPr>
            <a:spLocks noGrp="1"/>
          </p:cNvSpPr>
          <p:nvPr>
            <p:ph/>
          </p:nvPr>
        </p:nvSpPr>
        <p:spPr>
          <a:xfrm>
            <a:off x="786240" y="1153440"/>
            <a:ext cx="10515240" cy="5028840"/>
          </a:xfrm>
          <a:prstGeom prst="rect">
            <a:avLst/>
          </a:prstGeom>
          <a:noFill/>
          <a:ln w="0">
            <a:noFill/>
          </a:ln>
        </p:spPr>
        <p:txBody>
          <a:bodyPr anchor="t">
            <a:normAutofit/>
          </a:bodyPr>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Wehrbeitrag 1913 / Einmalige Vermögensabgabe zur Heeresvermehrung</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Reichsnotopfer 1919 / Einmalige Vermögensabgabe zur Bewältigung der Finanzfolgen des 1. Weltkrieg</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Hauszinssteuer 1924 / Steuererhebung für öffentlichen Wohnungsbau</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Hypothekengewinnabgabe / Sonderabgabe auf Gewinne auf Schuldenreduzierung bei Grundpfandrechten / Währungsentwertung</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rPr>
              <a:t>Kreditgewinnabgabe / Sonderabgabe auf Gewinne von Betrieben /</a:t>
            </a:r>
            <a:endParaRPr b="0" lang="de-DE" sz="2800" spc="-1" strike="noStrike">
              <a:solidFill>
                <a:srgbClr val="000000"/>
              </a:solidFill>
              <a:latin typeface="Calibri"/>
            </a:endParaRPr>
          </a:p>
          <a:p>
            <a:pPr indent="0">
              <a:lnSpc>
                <a:spcPct val="90000"/>
              </a:lnSpc>
              <a:spcBef>
                <a:spcPts val="1001"/>
              </a:spcBef>
              <a:buNone/>
              <a:tabLst>
                <a:tab algn="l" pos="0"/>
              </a:tabLst>
            </a:pPr>
            <a:r>
              <a:rPr b="0" lang="de-DE" sz="2800" spc="-1" strike="noStrike">
                <a:solidFill>
                  <a:srgbClr val="000000"/>
                </a:solidFill>
                <a:latin typeface="Calibri"/>
              </a:rPr>
              <a:t>   </a:t>
            </a:r>
            <a:r>
              <a:rPr b="0" lang="de-DE" sz="2800" spc="-1" strike="noStrike">
                <a:solidFill>
                  <a:srgbClr val="000000"/>
                </a:solidFill>
                <a:latin typeface="Calibri"/>
              </a:rPr>
              <a:t>Währungsentwertung</a:t>
            </a:r>
            <a:endParaRPr b="0" lang="de-DE" sz="2800" spc="-1" strike="noStrike">
              <a:solidFill>
                <a:srgbClr val="000000"/>
              </a:solidFill>
              <a:latin typeface="Calibri"/>
            </a:endParaRPr>
          </a:p>
          <a:p>
            <a:pPr indent="0">
              <a:lnSpc>
                <a:spcPct val="90000"/>
              </a:lnSpc>
              <a:spcBef>
                <a:spcPts val="1001"/>
              </a:spcBef>
              <a:buNone/>
              <a:tabLst>
                <a:tab algn="l" pos="0"/>
              </a:tabLst>
            </a:pPr>
            <a:r>
              <a:rPr b="0" lang="de-DE" sz="2800" spc="-1" strike="noStrike">
                <a:solidFill>
                  <a:srgbClr val="000000"/>
                </a:solidFill>
                <a:latin typeface="Calibri"/>
              </a:rPr>
              <a:t>   </a:t>
            </a:r>
            <a:r>
              <a:rPr b="0" lang="de-DE" sz="2800" spc="-1" strike="noStrike">
                <a:solidFill>
                  <a:srgbClr val="000000"/>
                </a:solidFill>
                <a:latin typeface="Calibri"/>
              </a:rPr>
              <a:t>Lastenausgleich ( LAG ) </a:t>
            </a:r>
            <a:r>
              <a:rPr b="0" lang="de-DE" sz="2800" spc="-1" strike="noStrike">
                <a:solidFill>
                  <a:srgbClr val="ff0000"/>
                </a:solidFill>
                <a:latin typeface="Calibri"/>
              </a:rPr>
              <a:t>in Neuauflage ?</a:t>
            </a:r>
            <a:endParaRPr b="0" lang="de-DE" sz="2800" spc="-1" strike="noStrike">
              <a:solidFill>
                <a:srgbClr val="000000"/>
              </a:solidFill>
              <a:latin typeface="Calibri"/>
            </a:endParaRPr>
          </a:p>
          <a:p>
            <a:pPr indent="0">
              <a:lnSpc>
                <a:spcPct val="90000"/>
              </a:lnSpc>
              <a:spcBef>
                <a:spcPts val="1001"/>
              </a:spcBef>
              <a:buNone/>
              <a:tabLst>
                <a:tab algn="l" pos="0"/>
              </a:tabLst>
            </a:pPr>
            <a:r>
              <a:rPr b="0" lang="de-DE" sz="2800" spc="-1" strike="noStrike">
                <a:solidFill>
                  <a:srgbClr val="000000"/>
                </a:solidFill>
                <a:latin typeface="Calibri"/>
              </a:rPr>
              <a:t>   </a:t>
            </a:r>
            <a:endParaRPr b="0" lang="de-DE" sz="28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1" lang="de-DE" sz="4400" spc="-1" strike="noStrike">
                <a:solidFill>
                  <a:srgbClr val="000000"/>
                </a:solidFill>
                <a:latin typeface="Calibri Light"/>
              </a:rPr>
              <a:t>Lastenausgleich- eine Enteignung? 2/2</a:t>
            </a:r>
            <a:endParaRPr b="0" lang="de-DE" sz="4400" spc="-1" strike="noStrike">
              <a:solidFill>
                <a:srgbClr val="000000"/>
              </a:solidFill>
              <a:latin typeface="Calibri"/>
            </a:endParaRPr>
          </a:p>
        </p:txBody>
      </p:sp>
      <p:sp>
        <p:nvSpPr>
          <p:cNvPr id="57" name="PlaceHolder 2"/>
          <p:cNvSpPr>
            <a:spLocks noGrp="1"/>
          </p:cNvSpPr>
          <p:nvPr>
            <p:ph/>
          </p:nvPr>
        </p:nvSpPr>
        <p:spPr>
          <a:xfrm>
            <a:off x="838080" y="1690560"/>
            <a:ext cx="10515240" cy="5134320"/>
          </a:xfrm>
          <a:prstGeom prst="rect">
            <a:avLst/>
          </a:prstGeom>
          <a:noFill/>
          <a:ln w="0">
            <a:noFill/>
          </a:ln>
        </p:spPr>
        <p:txBody>
          <a:bodyPr anchor="t">
            <a:normAutofit/>
          </a:bodyPr>
          <a:p>
            <a:pPr marL="228600" indent="-228600">
              <a:lnSpc>
                <a:spcPct val="100000"/>
              </a:lnSpc>
              <a:buClr>
                <a:srgbClr val="000000"/>
              </a:buClr>
              <a:buFont typeface="Arial"/>
              <a:buChar char="•"/>
            </a:pPr>
            <a:r>
              <a:rPr b="1" lang="en-US" sz="2800" spc="-1" strike="noStrike">
                <a:solidFill>
                  <a:srgbClr val="000000"/>
                </a:solidFill>
                <a:latin typeface="Calibri"/>
                <a:ea typeface="Calibri"/>
              </a:rPr>
              <a:t>ART 106 GG</a:t>
            </a:r>
            <a:r>
              <a:rPr b="0" lang="en-US" sz="2800" spc="-1" strike="noStrike">
                <a:solidFill>
                  <a:srgbClr val="000000"/>
                </a:solidFill>
                <a:latin typeface="Calibri"/>
                <a:ea typeface="Calibri"/>
              </a:rPr>
              <a:t> (</a:t>
            </a:r>
            <a:r>
              <a:rPr b="1" lang="en-US" sz="2800" spc="-1" strike="noStrike" u="sng">
                <a:solidFill>
                  <a:srgbClr val="000000"/>
                </a:solidFill>
                <a:uFillTx/>
                <a:latin typeface="Calibri"/>
                <a:ea typeface="Calibri"/>
              </a:rPr>
              <a:t>G</a:t>
            </a:r>
            <a:r>
              <a:rPr b="0" lang="en-US" sz="2800" spc="-1" strike="noStrike">
                <a:solidFill>
                  <a:srgbClr val="000000"/>
                </a:solidFill>
                <a:latin typeface="Calibri"/>
                <a:ea typeface="Calibri"/>
              </a:rPr>
              <a:t>rund</a:t>
            </a:r>
            <a:r>
              <a:rPr b="1" lang="en-US" sz="2800" spc="-1" strike="noStrike" u="sng">
                <a:solidFill>
                  <a:srgbClr val="000000"/>
                </a:solidFill>
                <a:uFillTx/>
                <a:latin typeface="Calibri"/>
                <a:ea typeface="Calibri"/>
              </a:rPr>
              <a:t>g</a:t>
            </a:r>
            <a:r>
              <a:rPr b="0" lang="en-US" sz="2800" spc="-1" strike="noStrike">
                <a:solidFill>
                  <a:srgbClr val="000000"/>
                </a:solidFill>
                <a:latin typeface="Calibri"/>
                <a:ea typeface="Calibri"/>
              </a:rPr>
              <a:t>esetz):</a:t>
            </a:r>
            <a:endParaRPr b="0" lang="de-D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de-DE" sz="2800" spc="-1" strike="noStrike">
                <a:solidFill>
                  <a:srgbClr val="000000"/>
                </a:solidFill>
                <a:latin typeface="Calibri"/>
                <a:ea typeface="Calibri"/>
              </a:rPr>
              <a:t>…</a:t>
            </a:r>
            <a:r>
              <a:rPr b="0" lang="de-DE" sz="2800" spc="-1" strike="noStrike">
                <a:solidFill>
                  <a:srgbClr val="000000"/>
                </a:solidFill>
                <a:latin typeface="Calibri"/>
                <a:ea typeface="Calibri"/>
              </a:rPr>
              <a:t>. Der Ertrag der Finanzmonopole und das Aufkommen folgender</a:t>
            </a:r>
            <a:br>
              <a:rPr sz="2800"/>
            </a:br>
            <a:r>
              <a:rPr b="0" lang="de-DE" sz="2800" spc="-1" strike="noStrike">
                <a:solidFill>
                  <a:srgbClr val="000000"/>
                </a:solidFill>
                <a:latin typeface="Calibri"/>
                <a:ea typeface="Calibri"/>
              </a:rPr>
              <a:t>     Steuern steht </a:t>
            </a:r>
            <a:r>
              <a:rPr b="1" lang="de-DE" sz="2800" spc="-1" strike="noStrike">
                <a:solidFill>
                  <a:srgbClr val="000000"/>
                </a:solidFill>
                <a:latin typeface="Calibri"/>
                <a:ea typeface="Calibri"/>
              </a:rPr>
              <a:t>dem Bund </a:t>
            </a:r>
            <a:r>
              <a:rPr b="0" lang="de-DE" sz="2800" spc="-1" strike="noStrike">
                <a:solidFill>
                  <a:srgbClr val="000000"/>
                </a:solidFill>
                <a:latin typeface="Calibri"/>
                <a:ea typeface="Calibri"/>
              </a:rPr>
              <a:t>zu:</a:t>
            </a:r>
            <a:endParaRPr b="0" lang="de-DE"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de-DE" sz="2400" spc="-1" strike="noStrike">
                <a:solidFill>
                  <a:srgbClr val="000000"/>
                </a:solidFill>
                <a:latin typeface="Calibri"/>
                <a:ea typeface="Calibri"/>
              </a:rPr>
              <a:t>Absatz 1. Ziff. 5. </a:t>
            </a:r>
            <a:r>
              <a:rPr b="1" lang="de-DE" sz="2400" spc="-1" strike="noStrike">
                <a:solidFill>
                  <a:schemeClr val="accent6"/>
                </a:solidFill>
                <a:latin typeface="Calibri"/>
                <a:ea typeface="Calibri"/>
              </a:rPr>
              <a:t>Vermögensabgaben</a:t>
            </a:r>
            <a:endParaRPr b="0" lang="de-DE" sz="2400" spc="-1" strike="noStrike">
              <a:solidFill>
                <a:srgbClr val="000000"/>
              </a:solidFill>
              <a:latin typeface="Calibri"/>
            </a:endParaRPr>
          </a:p>
          <a:p>
            <a:pPr marL="457200" indent="0">
              <a:lnSpc>
                <a:spcPct val="90000"/>
              </a:lnSpc>
              <a:spcBef>
                <a:spcPts val="499"/>
              </a:spcBef>
              <a:buNone/>
              <a:tabLst>
                <a:tab algn="l" pos="0"/>
              </a:tabLst>
            </a:pPr>
            <a:r>
              <a:rPr b="0" lang="de-DE" sz="2400" spc="-1" strike="noStrike">
                <a:solidFill>
                  <a:srgbClr val="000000"/>
                </a:solidFill>
                <a:latin typeface="Calibri"/>
                <a:ea typeface="Calibri"/>
              </a:rPr>
              <a:t>   </a:t>
            </a:r>
            <a:r>
              <a:rPr b="0" lang="de-DE" sz="2400" spc="-1" strike="noStrike">
                <a:solidFill>
                  <a:srgbClr val="000000"/>
                </a:solidFill>
                <a:latin typeface="Calibri"/>
                <a:ea typeface="Calibri"/>
              </a:rPr>
              <a:t>die einmaligen </a:t>
            </a:r>
            <a:r>
              <a:rPr b="1" i="1" lang="de-DE" sz="2400" spc="-1" strike="noStrike">
                <a:solidFill>
                  <a:schemeClr val="accent1">
                    <a:lumMod val="75000"/>
                  </a:schemeClr>
                </a:solidFill>
                <a:latin typeface="Calibri"/>
                <a:ea typeface="Calibri"/>
              </a:rPr>
              <a:t>Vermögensabgaben</a:t>
            </a:r>
            <a:r>
              <a:rPr b="1" lang="de-DE" sz="2400" spc="-1" strike="noStrike">
                <a:solidFill>
                  <a:schemeClr val="accent1">
                    <a:lumMod val="75000"/>
                  </a:schemeClr>
                </a:solidFill>
                <a:latin typeface="Calibri"/>
                <a:ea typeface="Calibri"/>
              </a:rPr>
              <a:t> </a:t>
            </a:r>
            <a:r>
              <a:rPr b="0" lang="de-DE" sz="2400" spc="-1" strike="noStrike">
                <a:solidFill>
                  <a:srgbClr val="000000"/>
                </a:solidFill>
                <a:latin typeface="Calibri"/>
                <a:ea typeface="Calibri"/>
              </a:rPr>
              <a:t>und die zur Durchführung des      </a:t>
            </a:r>
            <a:r>
              <a:rPr b="1" i="1" lang="de-DE" sz="2400" spc="-1" strike="noStrike">
                <a:solidFill>
                  <a:schemeClr val="accent1">
                    <a:lumMod val="75000"/>
                  </a:schemeClr>
                </a:solidFill>
                <a:latin typeface="Calibri"/>
                <a:ea typeface="Calibri"/>
              </a:rPr>
              <a:t>Lastenausgleichs</a:t>
            </a:r>
            <a:r>
              <a:rPr b="0" lang="de-DE" sz="2400" spc="-1" strike="noStrike">
                <a:solidFill>
                  <a:srgbClr val="000000"/>
                </a:solidFill>
                <a:latin typeface="Calibri"/>
                <a:ea typeface="Calibri"/>
              </a:rPr>
              <a:t> erhobenen </a:t>
            </a:r>
            <a:r>
              <a:rPr b="1" i="1" lang="de-DE" sz="2400" spc="-1" strike="noStrike">
                <a:solidFill>
                  <a:schemeClr val="accent1">
                    <a:lumMod val="75000"/>
                  </a:schemeClr>
                </a:solidFill>
                <a:latin typeface="Calibri"/>
                <a:ea typeface="Calibri"/>
              </a:rPr>
              <a:t>Ausgleichsabgaben</a:t>
            </a:r>
            <a:r>
              <a:rPr b="1" lang="de-DE" sz="2400" spc="-1" strike="noStrike">
                <a:solidFill>
                  <a:schemeClr val="accent1">
                    <a:lumMod val="75000"/>
                  </a:schemeClr>
                </a:solidFill>
                <a:latin typeface="Calibri"/>
                <a:ea typeface="Calibri"/>
              </a:rPr>
              <a:t> </a:t>
            </a:r>
            <a:endParaRPr b="0" lang="de-DE" sz="2400" spc="-1" strike="noStrike">
              <a:solidFill>
                <a:srgbClr val="000000"/>
              </a:solidFill>
              <a:latin typeface="Calibri"/>
            </a:endParaRPr>
          </a:p>
          <a:p>
            <a:pPr indent="0">
              <a:lnSpc>
                <a:spcPct val="90000"/>
              </a:lnSpc>
              <a:spcBef>
                <a:spcPts val="1001"/>
              </a:spcBef>
              <a:buNone/>
              <a:tabLst>
                <a:tab algn="l" pos="0"/>
              </a:tabLst>
            </a:pPr>
            <a:r>
              <a:rPr b="0" lang="de-DE" sz="2800" spc="-1" strike="noStrike">
                <a:solidFill>
                  <a:srgbClr val="000000"/>
                </a:solidFill>
                <a:latin typeface="Calibri"/>
                <a:ea typeface="Calibri"/>
              </a:rPr>
              <a:t>         </a:t>
            </a:r>
            <a:r>
              <a:rPr b="0" lang="de-DE" sz="2800" spc="-1" strike="noStrike">
                <a:solidFill>
                  <a:srgbClr val="000000"/>
                </a:solidFill>
                <a:latin typeface="Calibri"/>
                <a:ea typeface="Calibri"/>
              </a:rPr>
              <a:t>Das Aufkommen der folgenden Steuern steht </a:t>
            </a:r>
            <a:r>
              <a:rPr b="1" lang="de-DE" sz="2800" spc="-1" strike="noStrike">
                <a:solidFill>
                  <a:srgbClr val="000000"/>
                </a:solidFill>
                <a:latin typeface="Calibri"/>
                <a:ea typeface="Calibri"/>
              </a:rPr>
              <a:t>den Ländern </a:t>
            </a:r>
            <a:r>
              <a:rPr b="0" lang="de-DE" sz="2800" spc="-1" strike="noStrike">
                <a:solidFill>
                  <a:srgbClr val="000000"/>
                </a:solidFill>
                <a:latin typeface="Calibri"/>
                <a:ea typeface="Calibri"/>
              </a:rPr>
              <a:t>zu:</a:t>
            </a:r>
            <a:endParaRPr b="0" lang="de-DE" sz="2800" spc="-1" strike="noStrike">
              <a:solidFill>
                <a:srgbClr val="000000"/>
              </a:solidFill>
              <a:latin typeface="Calibri"/>
            </a:endParaRPr>
          </a:p>
          <a:p>
            <a:pPr lvl="1" marL="685800" indent="-228600">
              <a:lnSpc>
                <a:spcPct val="90000"/>
              </a:lnSpc>
              <a:spcBef>
                <a:spcPts val="499"/>
              </a:spcBef>
              <a:buClr>
                <a:srgbClr val="000000"/>
              </a:buClr>
              <a:buFont typeface="Arial"/>
              <a:buChar char="•"/>
              <a:tabLst>
                <a:tab algn="l" pos="0"/>
              </a:tabLst>
            </a:pPr>
            <a:r>
              <a:rPr b="0" lang="de-DE" sz="2400" spc="-1" strike="noStrike">
                <a:solidFill>
                  <a:srgbClr val="000000"/>
                </a:solidFill>
                <a:latin typeface="Calibri"/>
                <a:ea typeface="Calibri"/>
              </a:rPr>
              <a:t>Absatz 2.  Ziff. 1.  die </a:t>
            </a:r>
            <a:r>
              <a:rPr b="1" lang="de-DE" sz="2400" spc="-1" strike="noStrike">
                <a:solidFill>
                  <a:schemeClr val="accent6">
                    <a:lumMod val="75000"/>
                  </a:schemeClr>
                </a:solidFill>
                <a:latin typeface="Calibri"/>
                <a:ea typeface="Calibri"/>
              </a:rPr>
              <a:t>Vermögenssteuer</a:t>
            </a:r>
            <a:r>
              <a:rPr b="1" lang="de-DE" sz="2400" spc="-1" strike="noStrike">
                <a:solidFill>
                  <a:srgbClr val="000000"/>
                </a:solidFill>
                <a:latin typeface="Calibri"/>
                <a:ea typeface="Calibri"/>
              </a:rPr>
              <a:t> </a:t>
            </a:r>
            <a:endParaRPr b="0" lang="de-DE" sz="2400" spc="-1" strike="noStrike">
              <a:solidFill>
                <a:srgbClr val="000000"/>
              </a:solidFill>
              <a:latin typeface="Calibri"/>
            </a:endParaRPr>
          </a:p>
          <a:p>
            <a:pPr lvl="1" marL="685800" indent="-228600">
              <a:lnSpc>
                <a:spcPct val="90000"/>
              </a:lnSpc>
              <a:spcBef>
                <a:spcPts val="499"/>
              </a:spcBef>
              <a:buClr>
                <a:srgbClr val="000000"/>
              </a:buClr>
              <a:buFont typeface="Arial"/>
              <a:buChar char="•"/>
              <a:tabLst>
                <a:tab algn="l" pos="0"/>
              </a:tabLst>
            </a:pPr>
            <a:r>
              <a:rPr b="0" lang="de-DE" sz="2400" spc="-1" strike="noStrike">
                <a:solidFill>
                  <a:srgbClr val="000000"/>
                </a:solidFill>
                <a:latin typeface="Calibri"/>
                <a:ea typeface="Calibri"/>
              </a:rPr>
              <a:t>Also </a:t>
            </a:r>
            <a:r>
              <a:rPr b="1" lang="de-DE" sz="2400" spc="-1" strike="noStrike">
                <a:solidFill>
                  <a:schemeClr val="accent1"/>
                </a:solidFill>
                <a:latin typeface="Calibri"/>
                <a:ea typeface="Calibri"/>
              </a:rPr>
              <a:t>Vermögensabgabe</a:t>
            </a:r>
            <a:r>
              <a:rPr b="0" lang="de-DE" sz="2400" spc="-1" strike="noStrike">
                <a:solidFill>
                  <a:schemeClr val="accent6">
                    <a:lumMod val="75000"/>
                  </a:schemeClr>
                </a:solidFill>
                <a:latin typeface="Calibri"/>
                <a:ea typeface="Calibri"/>
              </a:rPr>
              <a:t> </a:t>
            </a:r>
            <a:r>
              <a:rPr b="0" lang="de-DE" sz="2400" spc="-1" strike="noStrike">
                <a:solidFill>
                  <a:srgbClr val="000000"/>
                </a:solidFill>
                <a:latin typeface="Calibri"/>
                <a:ea typeface="Calibri"/>
              </a:rPr>
              <a:t>aus </a:t>
            </a:r>
            <a:r>
              <a:rPr b="1" i="1" lang="de-DE" sz="2400" spc="-1" strike="noStrike">
                <a:solidFill>
                  <a:schemeClr val="accent1">
                    <a:lumMod val="75000"/>
                  </a:schemeClr>
                </a:solidFill>
                <a:latin typeface="Calibri"/>
                <a:ea typeface="Calibri"/>
              </a:rPr>
              <a:t>Lastenausgleich </a:t>
            </a:r>
            <a:r>
              <a:rPr b="1" i="1" lang="de-DE" sz="2400" spc="-1" strike="noStrike">
                <a:solidFill>
                  <a:schemeClr val="accent5">
                    <a:lumMod val="75000"/>
                  </a:schemeClr>
                </a:solidFill>
                <a:latin typeface="Calibri"/>
                <a:ea typeface="Calibri"/>
              </a:rPr>
              <a:t>dem Bund</a:t>
            </a:r>
            <a:r>
              <a:rPr b="0" lang="de-DE" sz="2400" spc="-1" strike="noStrike">
                <a:solidFill>
                  <a:srgbClr val="000000"/>
                </a:solidFill>
                <a:latin typeface="Calibri"/>
                <a:ea typeface="Calibri"/>
              </a:rPr>
              <a:t>, </a:t>
            </a:r>
            <a:r>
              <a:rPr b="1" lang="de-DE" sz="2400" spc="-1" strike="noStrike">
                <a:solidFill>
                  <a:schemeClr val="accent6">
                    <a:lumMod val="75000"/>
                  </a:schemeClr>
                </a:solidFill>
                <a:latin typeface="Calibri"/>
                <a:ea typeface="Calibri"/>
              </a:rPr>
              <a:t>Vermögenssteuer dem Land</a:t>
            </a:r>
            <a:r>
              <a:rPr b="0" lang="de-DE" sz="2400" spc="-1" strike="noStrike">
                <a:solidFill>
                  <a:srgbClr val="000000"/>
                </a:solidFill>
                <a:latin typeface="Calibri"/>
                <a:ea typeface="Calibri"/>
              </a:rPr>
              <a:t>. </a:t>
            </a:r>
            <a:endParaRPr b="0" lang="de-DE" sz="2400" spc="-1" strike="noStrike">
              <a:solidFill>
                <a:srgbClr val="000000"/>
              </a:solidFill>
              <a:latin typeface="Calibri"/>
            </a:endParaRPr>
          </a:p>
          <a:p>
            <a:pPr lvl="1" marL="685800" indent="-228600">
              <a:lnSpc>
                <a:spcPct val="90000"/>
              </a:lnSpc>
              <a:spcBef>
                <a:spcPts val="499"/>
              </a:spcBef>
              <a:buClr>
                <a:srgbClr val="000000"/>
              </a:buClr>
              <a:buFont typeface="Arial"/>
              <a:buChar char="•"/>
              <a:tabLst>
                <a:tab algn="l" pos="0"/>
              </a:tabLst>
            </a:pPr>
            <a:r>
              <a:rPr b="0" lang="de-DE" sz="2400" spc="-1" strike="noStrike">
                <a:solidFill>
                  <a:srgbClr val="000000"/>
                </a:solidFill>
                <a:latin typeface="Calibri"/>
                <a:ea typeface="Calibri"/>
              </a:rPr>
              <a:t>Daher Abgabe in Raten statt Steuer, damit der Bund Empfänger ist.</a:t>
            </a:r>
            <a:endParaRPr b="0" lang="de-DE" sz="2400" spc="-1" strike="noStrike">
              <a:solidFill>
                <a:srgbClr val="000000"/>
              </a:solidFill>
              <a:latin typeface="Calibri"/>
            </a:endParaRPr>
          </a:p>
          <a:p>
            <a:pPr marL="228600" indent="-228600">
              <a:lnSpc>
                <a:spcPct val="90000"/>
              </a:lnSpc>
              <a:spcBef>
                <a:spcPts val="1001"/>
              </a:spcBef>
              <a:buClr>
                <a:srgbClr val="000000"/>
              </a:buClr>
              <a:buFont typeface="Arial"/>
              <a:buChar char="•"/>
              <a:tabLst>
                <a:tab algn="l" pos="0"/>
              </a:tabLst>
            </a:pPr>
            <a:r>
              <a:rPr b="0" lang="de-DE" sz="2800" spc="-1" strike="noStrike">
                <a:solidFill>
                  <a:srgbClr val="000000"/>
                </a:solidFill>
                <a:latin typeface="Calibri"/>
                <a:ea typeface="Calibri"/>
              </a:rPr>
              <a:t>Ein Hütchenspiel?</a:t>
            </a:r>
            <a:endParaRPr b="0" lang="de-DE" sz="2800" spc="-1" strike="noStrike">
              <a:solidFill>
                <a:srgbClr val="000000"/>
              </a:solidFill>
              <a:latin typeface="Calibri"/>
            </a:endParaRPr>
          </a:p>
          <a:p>
            <a:pPr indent="0">
              <a:lnSpc>
                <a:spcPct val="90000"/>
              </a:lnSpc>
              <a:spcBef>
                <a:spcPts val="1001"/>
              </a:spcBef>
              <a:buNone/>
              <a:tabLst>
                <a:tab algn="l" pos="0"/>
              </a:tabLst>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744840" y="-1325520"/>
            <a:ext cx="10515240" cy="1325160"/>
          </a:xfrm>
          <a:prstGeom prst="rect">
            <a:avLst/>
          </a:prstGeom>
          <a:noFill/>
          <a:ln w="0">
            <a:noFill/>
          </a:ln>
        </p:spPr>
        <p:txBody>
          <a:bodyPr anchor="ctr">
            <a:noAutofit/>
          </a:bodyPr>
          <a:p>
            <a:pPr indent="0">
              <a:buNone/>
            </a:pPr>
            <a:endParaRPr b="0" lang="de-DE" sz="4400" spc="-1" strike="noStrike">
              <a:solidFill>
                <a:srgbClr val="000000"/>
              </a:solidFill>
              <a:latin typeface="Calibri Light"/>
            </a:endParaRPr>
          </a:p>
        </p:txBody>
      </p:sp>
      <p:sp>
        <p:nvSpPr>
          <p:cNvPr id="59" name="PlaceHolder 2"/>
          <p:cNvSpPr>
            <a:spLocks noGrp="1"/>
          </p:cNvSpPr>
          <p:nvPr>
            <p:ph/>
          </p:nvPr>
        </p:nvSpPr>
        <p:spPr>
          <a:xfrm>
            <a:off x="838080" y="467640"/>
            <a:ext cx="10515240" cy="5708880"/>
          </a:xfrm>
          <a:prstGeom prst="rect">
            <a:avLst/>
          </a:prstGeom>
          <a:noFill/>
          <a:ln w="0">
            <a:noFill/>
          </a:ln>
        </p:spPr>
        <p:txBody>
          <a:bodyPr anchor="t">
            <a:normAutofit/>
          </a:bodyPr>
          <a:p>
            <a:pPr marL="228600" indent="-228600">
              <a:lnSpc>
                <a:spcPct val="90000"/>
              </a:lnSpc>
              <a:spcBef>
                <a:spcPts val="1001"/>
              </a:spcBef>
              <a:buClr>
                <a:srgbClr val="000000"/>
              </a:buClr>
              <a:buFont typeface="Arial"/>
              <a:buChar char="•"/>
            </a:pPr>
            <a:r>
              <a:rPr b="1" lang="de-DE" sz="2000" spc="-1" strike="noStrike">
                <a:solidFill>
                  <a:srgbClr val="000000"/>
                </a:solidFill>
                <a:latin typeface="Calibri"/>
              </a:rPr>
              <a:t>§ 1 Abs. 2 Nr. 4 SGB XIV : Schädigende Ereignisse sind – Schutzimpfungen und andere Maßnahmen der Prophylaxe nach Kapitel 2 Abschnitt 2 Unterabschnitt 4</a:t>
            </a:r>
            <a:endParaRPr b="0" lang="de-DE" sz="2000" spc="-1" strike="noStrike">
              <a:solidFill>
                <a:srgbClr val="000000"/>
              </a:solidFill>
              <a:latin typeface="Calibri"/>
            </a:endParaRPr>
          </a:p>
          <a:p>
            <a:pPr marL="228600" indent="-228600">
              <a:lnSpc>
                <a:spcPct val="90000"/>
              </a:lnSpc>
              <a:spcBef>
                <a:spcPts val="1001"/>
              </a:spcBef>
              <a:buClr>
                <a:srgbClr val="000000"/>
              </a:buClr>
              <a:buFont typeface="Arial"/>
              <a:buChar char="•"/>
            </a:pPr>
            <a:r>
              <a:rPr b="1" lang="de-DE" sz="2000" spc="-1" strike="noStrike">
                <a:solidFill>
                  <a:srgbClr val="000000"/>
                </a:solidFill>
                <a:latin typeface="Calibri"/>
              </a:rPr>
              <a:t>Kapitel 2 Abschnitt 2 Unterabschnitt 4 = § 24 SGB XIV</a:t>
            </a:r>
            <a:endParaRPr b="0" lang="de-DE" sz="2000" spc="-1" strike="noStrike">
              <a:solidFill>
                <a:srgbClr val="000000"/>
              </a:solidFill>
              <a:latin typeface="Calibri"/>
            </a:endParaRPr>
          </a:p>
          <a:p>
            <a:pPr marL="228600" indent="-228600">
              <a:lnSpc>
                <a:spcPct val="90000"/>
              </a:lnSpc>
              <a:spcBef>
                <a:spcPts val="1001"/>
              </a:spcBef>
              <a:buClr>
                <a:srgbClr val="000000"/>
              </a:buClr>
              <a:buFont typeface="Arial"/>
              <a:buChar char="•"/>
            </a:pPr>
            <a:r>
              <a:rPr b="1" lang="de-DE" sz="2000" spc="-1" strike="noStrike">
                <a:solidFill>
                  <a:srgbClr val="000000"/>
                </a:solidFill>
                <a:latin typeface="Calibri"/>
              </a:rPr>
              <a:t>Schädigung durch Schutzimpfung nach Infektionsschutzgesetz -ENTSCHÄDIGUNG</a:t>
            </a:r>
            <a:endParaRPr b="0" lang="de-DE" sz="2000" spc="-1" strike="noStrike">
              <a:solidFill>
                <a:srgbClr val="000000"/>
              </a:solidFill>
              <a:latin typeface="Calibri"/>
            </a:endParaRPr>
          </a:p>
          <a:p>
            <a:pPr indent="0">
              <a:lnSpc>
                <a:spcPct val="90000"/>
              </a:lnSpc>
              <a:spcBef>
                <a:spcPts val="1001"/>
              </a:spcBef>
              <a:buNone/>
            </a:pPr>
            <a:endParaRPr b="0" lang="de-DE" sz="2000" spc="-1" strike="noStrike">
              <a:solidFill>
                <a:srgbClr val="000000"/>
              </a:solidFill>
              <a:latin typeface="Calibri"/>
            </a:endParaRPr>
          </a:p>
          <a:p>
            <a:pPr marL="228600" indent="-228600">
              <a:lnSpc>
                <a:spcPct val="90000"/>
              </a:lnSpc>
              <a:spcBef>
                <a:spcPts val="1001"/>
              </a:spcBef>
              <a:buClr>
                <a:srgbClr val="ff0000"/>
              </a:buClr>
              <a:buFont typeface="Arial"/>
              <a:buChar char="•"/>
            </a:pPr>
            <a:r>
              <a:rPr b="1" lang="de-DE" sz="2000" spc="-1" strike="noStrike">
                <a:solidFill>
                  <a:srgbClr val="ff0000"/>
                </a:solidFill>
                <a:latin typeface="Calibri"/>
              </a:rPr>
              <a:t>Geltung SGB XIV ab dem 01.01.2024</a:t>
            </a:r>
            <a:endParaRPr b="0" lang="de-DE" sz="2000" spc="-1" strike="noStrike">
              <a:solidFill>
                <a:srgbClr val="000000"/>
              </a:solidFill>
              <a:latin typeface="Calibri"/>
            </a:endParaRPr>
          </a:p>
          <a:p>
            <a:pPr indent="0">
              <a:lnSpc>
                <a:spcPct val="90000"/>
              </a:lnSpc>
              <a:spcBef>
                <a:spcPts val="1001"/>
              </a:spcBef>
              <a:buNone/>
            </a:pPr>
            <a:endParaRPr b="0" lang="de-DE" sz="2000" spc="-1" strike="noStrike">
              <a:solidFill>
                <a:srgbClr val="000000"/>
              </a:solidFill>
              <a:latin typeface="Calibri"/>
            </a:endParaRPr>
          </a:p>
          <a:p>
            <a:pPr marL="228600" indent="-228600">
              <a:lnSpc>
                <a:spcPct val="90000"/>
              </a:lnSpc>
              <a:spcBef>
                <a:spcPts val="1001"/>
              </a:spcBef>
              <a:buClr>
                <a:srgbClr val="000000"/>
              </a:buClr>
              <a:buFont typeface="Arial"/>
              <a:buChar char="•"/>
            </a:pPr>
            <a:r>
              <a:rPr b="1" lang="de-DE" sz="2000" spc="-1" strike="noStrike">
                <a:solidFill>
                  <a:srgbClr val="000000"/>
                </a:solidFill>
                <a:latin typeface="Calibri"/>
              </a:rPr>
              <a:t>Schutzimpfungspflicht -  Schaden – Schadensregulierung als Staatsaufgabe – Finanzaufwand</a:t>
            </a:r>
            <a:endParaRPr b="0" lang="de-DE" sz="2000" spc="-1" strike="noStrike">
              <a:solidFill>
                <a:srgbClr val="000000"/>
              </a:solidFill>
              <a:latin typeface="Calibri"/>
            </a:endParaRPr>
          </a:p>
          <a:p>
            <a:pPr marL="228600" indent="-228600">
              <a:lnSpc>
                <a:spcPct val="90000"/>
              </a:lnSpc>
              <a:spcBef>
                <a:spcPts val="1001"/>
              </a:spcBef>
              <a:buClr>
                <a:srgbClr val="000000"/>
              </a:buClr>
              <a:buFont typeface="Arial"/>
              <a:buChar char="•"/>
            </a:pPr>
            <a:r>
              <a:rPr b="1" lang="de-DE" sz="2000" spc="-1" strike="noStrike">
                <a:solidFill>
                  <a:srgbClr val="000000"/>
                </a:solidFill>
                <a:latin typeface="Calibri"/>
              </a:rPr>
              <a:t>                           </a:t>
            </a:r>
            <a:r>
              <a:rPr b="1" lang="de-DE" sz="2000" spc="-1" strike="noStrike">
                <a:solidFill>
                  <a:srgbClr val="000000"/>
                </a:solidFill>
                <a:latin typeface="Calibri"/>
              </a:rPr>
              <a:t>Mittelbeschaffung durch Vermögensabgabe i.S. Art. 106 Abs.1 GG</a:t>
            </a:r>
            <a:endParaRPr b="0" lang="de-DE" sz="2000" spc="-1" strike="noStrike">
              <a:solidFill>
                <a:srgbClr val="000000"/>
              </a:solidFill>
              <a:latin typeface="Calibri"/>
            </a:endParaRPr>
          </a:p>
          <a:p>
            <a:pPr marL="228600" indent="-228600">
              <a:lnSpc>
                <a:spcPct val="90000"/>
              </a:lnSpc>
              <a:spcBef>
                <a:spcPts val="1001"/>
              </a:spcBef>
              <a:buClr>
                <a:srgbClr val="ff0000"/>
              </a:buClr>
              <a:buFont typeface="Arial"/>
              <a:buChar char="•"/>
            </a:pPr>
            <a:r>
              <a:rPr b="1" lang="de-DE" sz="2000" spc="-1" strike="noStrike">
                <a:solidFill>
                  <a:srgbClr val="ff0000"/>
                </a:solidFill>
                <a:latin typeface="Calibri"/>
              </a:rPr>
              <a:t>Art. 21 SozERG ersetzt „ Kriegsopferfürsorge“ durch „ soziale Entschädigung</a:t>
            </a:r>
            <a:r>
              <a:rPr b="1" lang="de-DE" sz="2000" spc="-1" strike="noStrike">
                <a:solidFill>
                  <a:srgbClr val="000000"/>
                </a:solidFill>
                <a:latin typeface="Calibri"/>
              </a:rPr>
              <a:t>.  </a:t>
            </a:r>
            <a:endParaRPr b="0" lang="de-DE" sz="2000" spc="-1" strike="noStrike">
              <a:solidFill>
                <a:srgbClr val="000000"/>
              </a:solidFill>
              <a:latin typeface="Calibri"/>
            </a:endParaRPr>
          </a:p>
          <a:p>
            <a:pPr marL="228600" indent="-228600">
              <a:lnSpc>
                <a:spcPct val="90000"/>
              </a:lnSpc>
              <a:spcBef>
                <a:spcPts val="1001"/>
              </a:spcBef>
              <a:buClr>
                <a:srgbClr val="000000"/>
              </a:buClr>
              <a:buFont typeface="Arial"/>
              <a:buChar char="•"/>
            </a:pPr>
            <a:r>
              <a:rPr b="1" lang="de-DE" sz="2000" spc="-1" strike="noStrike">
                <a:solidFill>
                  <a:srgbClr val="000000"/>
                </a:solidFill>
                <a:latin typeface="Calibri"/>
              </a:rPr>
              <a:t>Das kann die Grundlage schaffen für einen neuen Lastenausgleich.</a:t>
            </a:r>
            <a:endParaRPr b="0" lang="de-DE" sz="2000" spc="-1" strike="noStrike">
              <a:solidFill>
                <a:srgbClr val="000000"/>
              </a:solidFill>
              <a:latin typeface="Calibri"/>
            </a:endParaRPr>
          </a:p>
          <a:p>
            <a:pPr indent="0">
              <a:lnSpc>
                <a:spcPct val="90000"/>
              </a:lnSpc>
              <a:spcBef>
                <a:spcPts val="1001"/>
              </a:spcBef>
              <a:buNone/>
              <a:tabLst>
                <a:tab algn="l" pos="0"/>
              </a:tabLst>
            </a:pPr>
            <a:r>
              <a:rPr b="1" lang="de-DE" sz="2000" spc="-1" strike="noStrike">
                <a:solidFill>
                  <a:srgbClr val="000000"/>
                </a:solidFill>
                <a:latin typeface="Calibri"/>
              </a:rPr>
              <a:t>                                                                       </a:t>
            </a:r>
            <a:endParaRPr b="0" lang="de-DE" sz="2000" spc="-1" strike="noStrike">
              <a:solidFill>
                <a:srgbClr val="000000"/>
              </a:solidFill>
              <a:latin typeface="Calibri"/>
            </a:endParaRPr>
          </a:p>
          <a:p>
            <a:pPr indent="0">
              <a:lnSpc>
                <a:spcPct val="90000"/>
              </a:lnSpc>
              <a:spcBef>
                <a:spcPts val="1001"/>
              </a:spcBef>
              <a:buNone/>
              <a:tabLst>
                <a:tab algn="l" pos="0"/>
              </a:tabLst>
            </a:pPr>
            <a:r>
              <a:rPr b="1" lang="de-DE" sz="2000" spc="-1" strike="noStrike">
                <a:solidFill>
                  <a:srgbClr val="ff0000"/>
                </a:solidFill>
                <a:latin typeface="Calibri"/>
              </a:rPr>
              <a:t>                                                          </a:t>
            </a:r>
            <a:r>
              <a:rPr b="1" lang="de-DE" sz="2000" spc="-1" strike="noStrike">
                <a:solidFill>
                  <a:srgbClr val="ff0000"/>
                </a:solidFill>
                <a:latin typeface="Calibri"/>
              </a:rPr>
              <a:t>LASTENAUSGLEICH</a:t>
            </a:r>
            <a:endParaRPr b="0" lang="de-DE" sz="2000" spc="-1" strike="noStrike">
              <a:solidFill>
                <a:srgbClr val="000000"/>
              </a:solidFill>
              <a:latin typeface="Calibri"/>
            </a:endParaRPr>
          </a:p>
          <a:p>
            <a:pPr indent="0">
              <a:lnSpc>
                <a:spcPct val="90000"/>
              </a:lnSpc>
              <a:spcBef>
                <a:spcPts val="1001"/>
              </a:spcBef>
              <a:buNone/>
              <a:tabLst>
                <a:tab algn="l" pos="0"/>
              </a:tabLst>
            </a:pPr>
            <a:endParaRPr b="0" lang="de-DE" sz="2000" spc="-1" strike="noStrike">
              <a:solidFill>
                <a:srgbClr val="000000"/>
              </a:solidFill>
              <a:latin typeface="Calibri"/>
            </a:endParaRPr>
          </a:p>
          <a:p>
            <a:pPr indent="0">
              <a:lnSpc>
                <a:spcPct val="90000"/>
              </a:lnSpc>
              <a:spcBef>
                <a:spcPts val="1001"/>
              </a:spcBef>
              <a:buNone/>
              <a:tabLst>
                <a:tab algn="l" pos="0"/>
              </a:tabLst>
            </a:pPr>
            <a:endParaRPr b="0" lang="de-DE" sz="2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Larissa">
  <a:themeElements>
    <a:clrScheme name="Lariss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TotalTime>
  <Application>LibreOffice/7.5.5.2$Windows_X86_64 LibreOffice_project/ca8fe7424262805f223b9a2334bc7181abbcbf5e</Application>
  <AppVersion>15.0000</AppVersion>
  <Words>1317</Words>
  <Paragraphs>316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2022-12-23T11:28:53Z</dcterms:created>
  <dc:creator>dieter bauer</dc:creator>
  <dc:description/>
  <dc:language>de-DE</dc:language>
  <cp:lastModifiedBy/>
  <dcterms:modified xsi:type="dcterms:W3CDTF">2023-10-09T07:59:25Z</dcterms:modified>
  <cp:revision>898</cp:revision>
  <dc:subject/>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Benutzerdefiniert</vt:lpwstr>
  </property>
  <property fmtid="{D5CDD505-2E9C-101B-9397-08002B2CF9AE}" pid="3" name="Slides">
    <vt:i4>36</vt:i4>
  </property>
</Properties>
</file>